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Lst>
  <p:notesMasterIdLst>
    <p:notesMasterId r:id="rId56"/>
  </p:notesMasterIdLst>
  <p:sldIdLst>
    <p:sldId id="405" r:id="rId3"/>
    <p:sldId id="426" r:id="rId4"/>
    <p:sldId id="458" r:id="rId5"/>
    <p:sldId id="493" r:id="rId6"/>
    <p:sldId id="460" r:id="rId7"/>
    <p:sldId id="434" r:id="rId8"/>
    <p:sldId id="466" r:id="rId9"/>
    <p:sldId id="464" r:id="rId10"/>
    <p:sldId id="448" r:id="rId11"/>
    <p:sldId id="465" r:id="rId12"/>
    <p:sldId id="472" r:id="rId13"/>
    <p:sldId id="463" r:id="rId14"/>
    <p:sldId id="462" r:id="rId15"/>
    <p:sldId id="469" r:id="rId16"/>
    <p:sldId id="439" r:id="rId17"/>
    <p:sldId id="489" r:id="rId18"/>
    <p:sldId id="499" r:id="rId19"/>
    <p:sldId id="468" r:id="rId20"/>
    <p:sldId id="501" r:id="rId21"/>
    <p:sldId id="449" r:id="rId22"/>
    <p:sldId id="450" r:id="rId23"/>
    <p:sldId id="491" r:id="rId24"/>
    <p:sldId id="470" r:id="rId25"/>
    <p:sldId id="447" r:id="rId26"/>
    <p:sldId id="502" r:id="rId27"/>
    <p:sldId id="471" r:id="rId28"/>
    <p:sldId id="432" r:id="rId29"/>
    <p:sldId id="479" r:id="rId30"/>
    <p:sldId id="431" r:id="rId31"/>
    <p:sldId id="475" r:id="rId32"/>
    <p:sldId id="504" r:id="rId33"/>
    <p:sldId id="473" r:id="rId34"/>
    <p:sldId id="476" r:id="rId35"/>
    <p:sldId id="477" r:id="rId36"/>
    <p:sldId id="478" r:id="rId37"/>
    <p:sldId id="480" r:id="rId38"/>
    <p:sldId id="481" r:id="rId39"/>
    <p:sldId id="482" r:id="rId40"/>
    <p:sldId id="503" r:id="rId41"/>
    <p:sldId id="484" r:id="rId42"/>
    <p:sldId id="492" r:id="rId43"/>
    <p:sldId id="487" r:id="rId44"/>
    <p:sldId id="495" r:id="rId45"/>
    <p:sldId id="488" r:id="rId46"/>
    <p:sldId id="496" r:id="rId47"/>
    <p:sldId id="507" r:id="rId48"/>
    <p:sldId id="497" r:id="rId49"/>
    <p:sldId id="451" r:id="rId50"/>
    <p:sldId id="508" r:id="rId51"/>
    <p:sldId id="455" r:id="rId52"/>
    <p:sldId id="456" r:id="rId53"/>
    <p:sldId id="457" r:id="rId54"/>
    <p:sldId id="506"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a daly" initial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F54FF"/>
    <a:srgbClr val="65FCFF"/>
    <a:srgbClr val="28379F"/>
    <a:srgbClr val="7DAE3C"/>
    <a:srgbClr val="273A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388" autoAdjust="0"/>
    <p:restoredTop sz="95701" autoAdjust="0"/>
  </p:normalViewPr>
  <p:slideViewPr>
    <p:cSldViewPr>
      <p:cViewPr>
        <p:scale>
          <a:sx n="100" d="100"/>
          <a:sy n="100" d="100"/>
        </p:scale>
        <p:origin x="0" y="1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notesMaster" Target="notesMasters/notesMaster1.xml"/><Relationship Id="rId57" Type="http://schemas.openxmlformats.org/officeDocument/2006/relationships/commentAuthors" Target="commentAuthors.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11704D-711A-B44F-AD49-1C5C3136C9E8}" type="datetimeFigureOut">
              <a:rPr lang="en-US" smtClean="0"/>
              <a:pPr/>
              <a:t>8/2/16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ED3148-18A2-0A41-AAE7-6EEFA2553409}" type="slidenum">
              <a:rPr lang="en-US" smtClean="0"/>
              <a:pPr/>
              <a:t>‹#›</a:t>
            </a:fld>
            <a:endParaRPr lang="en-US"/>
          </a:p>
        </p:txBody>
      </p:sp>
    </p:spTree>
    <p:extLst>
      <p:ext uri="{BB962C8B-B14F-4D97-AF65-F5344CB8AC3E}">
        <p14:creationId xmlns:p14="http://schemas.microsoft.com/office/powerpoint/2010/main" val="22045391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2.xml.rels><?xml version="1.0" encoding="UTF-8" standalone="yes"?>
<Relationships xmlns="http://schemas.openxmlformats.org/package/2006/relationships"><Relationship Id="rId11" Type="http://schemas.openxmlformats.org/officeDocument/2006/relationships/hyperlink" Target="http://www.johnhiltoniii.org/wp-content/uploads/2012/11/One-Colleges-Use-of-an-Open-Psychology-Textbook-preprint.doc.docx" TargetMode="External"/><Relationship Id="rId12" Type="http://schemas.openxmlformats.org/officeDocument/2006/relationships/hyperlink" Target="http://www.johnhiltoniii.org/wp-content/uploads/2011/07/One-Colleges-Use-of-an-Open-Psychology-Textbook-preprint.doc2.docx" TargetMode="External"/><Relationship Id="rId13" Type="http://schemas.openxmlformats.org/officeDocument/2006/relationships/hyperlink" Target="https://www.google.com/url?sa=t&amp;rct=j&amp;q=&amp;esrc=s&amp;source=web&amp;cd=1&amp;cad=rja&amp;uact=8&amp;ved=0CCAQFjAA&amp;url=https://oli.cmu.edu/wp-oli/wp-content/uploads/2012/05/Lovett_2008_Statistics_Accelerated_Learning_Study.pdf&amp;ei=_hO0VLvPGMXXoASJmYCQBQ&amp;usg=AFQjCNESvJLhVL0xgbN0tbk3qf-7G8vUyg&amp;sig2=GqA5aI9ae5kTCde2d4qxMw&amp;bvm=bv.83339334,d.cGU" TargetMode="External"/><Relationship Id="rId14" Type="http://schemas.openxmlformats.org/officeDocument/2006/relationships/hyperlink" Target="http://www.educause.edu/ero/article/adopting-oer-case-study-cross-institutional-collaboration-and-innovation" TargetMode="External"/><Relationship Id="rId15" Type="http://schemas.openxmlformats.org/officeDocument/2006/relationships/hyperlink" Target="http://edr.sagepub.com/content/43/7/341.full" TargetMode="External"/><Relationship Id="rId16" Type="http://schemas.openxmlformats.org/officeDocument/2006/relationships/hyperlink" Target="http://www.irrodl.org/index.php/irrodl/article/view/1153/2256" TargetMode="External"/><Relationship Id="rId1" Type="http://schemas.openxmlformats.org/officeDocument/2006/relationships/notesMaster" Target="../notesMasters/notesMaster1.xml"/><Relationship Id="rId2" Type="http://schemas.openxmlformats.org/officeDocument/2006/relationships/slide" Target="../slides/slide50.xml"/><Relationship Id="rId3" Type="http://schemas.openxmlformats.org/officeDocument/2006/relationships/hyperlink" Target="http://www.educause.edu/library/resources/assessing-impact-and-efficacy-open-access-chemwiki-textbook-project" TargetMode="External"/><Relationship Id="rId4" Type="http://schemas.openxmlformats.org/officeDocument/2006/relationships/hyperlink" Target="http://chemwiki.ucdavis.edu/@api/deki/files/33530/Newsletter.10.pdf" TargetMode="External"/><Relationship Id="rId5" Type="http://schemas.openxmlformats.org/officeDocument/2006/relationships/hyperlink" Target="http://mitcet.mit.edu/wp-content/uploads/2012/05/BowenReport-2012.pdf" TargetMode="External"/><Relationship Id="rId6" Type="http://schemas.openxmlformats.org/officeDocument/2006/relationships/hyperlink" Target="http://onlinelibrary.wiley.com/doi/10.1002/pam.21728/full" TargetMode="External"/><Relationship Id="rId7" Type="http://schemas.openxmlformats.org/officeDocument/2006/relationships/hyperlink" Target="http://www.eurodl.org/index.php?p=archives&amp;year=2012&amp;halfyear=2&amp;article=533" TargetMode="External"/><Relationship Id="rId8" Type="http://schemas.openxmlformats.org/officeDocument/2006/relationships/hyperlink" Target="http://www.ijee.ie/contents/c290613.html" TargetMode="External"/><Relationship Id="rId9" Type="http://schemas.openxmlformats.org/officeDocument/2006/relationships/hyperlink" Target="http://openedgroup.org/wp-content/uploads/2015/02/Manuscript_draft_ijee2802ns.pdf" TargetMode="External"/><Relationship Id="rId10" Type="http://schemas.openxmlformats.org/officeDocument/2006/relationships/hyperlink" Target="http://www.irrodl.org/index.php/irrodl/article/view/1523/2652" TargetMode="External"/></Relationships>
</file>

<file path=ppt/notesSlides/_rels/notesSlide33.xml.rels><?xml version="1.0" encoding="UTF-8" standalone="yes"?>
<Relationships xmlns="http://schemas.openxmlformats.org/package/2006/relationships"><Relationship Id="rId11" Type="http://schemas.openxmlformats.org/officeDocument/2006/relationships/hyperlink" Target="http://www.johnhiltoniii.org/wp-content/uploads/2012/11/One-Colleges-Use-of-an-Open-Psychology-Textbook-preprint.doc.docx" TargetMode="External"/><Relationship Id="rId12" Type="http://schemas.openxmlformats.org/officeDocument/2006/relationships/hyperlink" Target="http://www.johnhiltoniii.org/wp-content/uploads/2011/07/One-Colleges-Use-of-an-Open-Psychology-Textbook-preprint.doc2.docx" TargetMode="External"/><Relationship Id="rId13" Type="http://schemas.openxmlformats.org/officeDocument/2006/relationships/hyperlink" Target="https://www.google.com/url?sa=t&amp;rct=j&amp;q=&amp;esrc=s&amp;source=web&amp;cd=1&amp;cad=rja&amp;uact=8&amp;ved=0CCAQFjAA&amp;url=https://oli.cmu.edu/wp-oli/wp-content/uploads/2012/05/Lovett_2008_Statistics_Accelerated_Learning_Study.pdf&amp;ei=_hO0VLvPGMXXoASJmYCQBQ&amp;usg=AFQjCNESvJLhVL0xgbN0tbk3qf-7G8vUyg&amp;sig2=GqA5aI9ae5kTCde2d4qxMw&amp;bvm=bv.83339334,d.cGU" TargetMode="External"/><Relationship Id="rId14" Type="http://schemas.openxmlformats.org/officeDocument/2006/relationships/hyperlink" Target="http://www.educause.edu/ero/article/adopting-oer-case-study-cross-institutional-collaboration-and-innovation" TargetMode="External"/><Relationship Id="rId15" Type="http://schemas.openxmlformats.org/officeDocument/2006/relationships/hyperlink" Target="http://edr.sagepub.com/content/43/7/341.full" TargetMode="External"/><Relationship Id="rId16" Type="http://schemas.openxmlformats.org/officeDocument/2006/relationships/hyperlink" Target="http://www.irrodl.org/index.php/irrodl/article/view/1153/2256" TargetMode="External"/><Relationship Id="rId1" Type="http://schemas.openxmlformats.org/officeDocument/2006/relationships/notesMaster" Target="../notesMasters/notesMaster1.xml"/><Relationship Id="rId2" Type="http://schemas.openxmlformats.org/officeDocument/2006/relationships/slide" Target="../slides/slide51.xml"/><Relationship Id="rId3" Type="http://schemas.openxmlformats.org/officeDocument/2006/relationships/hyperlink" Target="http://www.educause.edu/library/resources/assessing-impact-and-efficacy-open-access-chemwiki-textbook-project" TargetMode="External"/><Relationship Id="rId4" Type="http://schemas.openxmlformats.org/officeDocument/2006/relationships/hyperlink" Target="http://chemwiki.ucdavis.edu/@api/deki/files/33530/Newsletter.10.pdf" TargetMode="External"/><Relationship Id="rId5" Type="http://schemas.openxmlformats.org/officeDocument/2006/relationships/hyperlink" Target="http://mitcet.mit.edu/wp-content/uploads/2012/05/BowenReport-2012.pdf" TargetMode="External"/><Relationship Id="rId6" Type="http://schemas.openxmlformats.org/officeDocument/2006/relationships/hyperlink" Target="http://onlinelibrary.wiley.com/doi/10.1002/pam.21728/full" TargetMode="External"/><Relationship Id="rId7" Type="http://schemas.openxmlformats.org/officeDocument/2006/relationships/hyperlink" Target="http://www.eurodl.org/index.php?p=archives&amp;year=2012&amp;halfyear=2&amp;article=533" TargetMode="External"/><Relationship Id="rId8" Type="http://schemas.openxmlformats.org/officeDocument/2006/relationships/hyperlink" Target="http://www.ijee.ie/contents/c290613.html" TargetMode="External"/><Relationship Id="rId9" Type="http://schemas.openxmlformats.org/officeDocument/2006/relationships/hyperlink" Target="http://openedgroup.org/wp-content/uploads/2015/02/Manuscript_draft_ijee2802ns.pdf" TargetMode="External"/><Relationship Id="rId10" Type="http://schemas.openxmlformats.org/officeDocument/2006/relationships/hyperlink" Target="http://www.irrodl.org/index.php/irrodl/article/view/1523/2652" TargetMode="External"/></Relationships>
</file>

<file path=ppt/notesSlides/_rels/notesSlide34.xml.rels><?xml version="1.0" encoding="UTF-8" standalone="yes"?>
<Relationships xmlns="http://schemas.openxmlformats.org/package/2006/relationships"><Relationship Id="rId11" Type="http://schemas.openxmlformats.org/officeDocument/2006/relationships/hyperlink" Target="http://www.johnhiltoniii.org/wp-content/uploads/2012/11/One-Colleges-Use-of-an-Open-Psychology-Textbook-preprint.doc.docx" TargetMode="External"/><Relationship Id="rId12" Type="http://schemas.openxmlformats.org/officeDocument/2006/relationships/hyperlink" Target="http://www.johnhiltoniii.org/wp-content/uploads/2011/07/One-Colleges-Use-of-an-Open-Psychology-Textbook-preprint.doc2.docx" TargetMode="External"/><Relationship Id="rId13" Type="http://schemas.openxmlformats.org/officeDocument/2006/relationships/hyperlink" Target="https://www.google.com/url?sa=t&amp;rct=j&amp;q=&amp;esrc=s&amp;source=web&amp;cd=1&amp;cad=rja&amp;uact=8&amp;ved=0CCAQFjAA&amp;url=https://oli.cmu.edu/wp-oli/wp-content/uploads/2012/05/Lovett_2008_Statistics_Accelerated_Learning_Study.pdf&amp;ei=_hO0VLvPGMXXoASJmYCQBQ&amp;usg=AFQjCNESvJLhVL0xgbN0tbk3qf-7G8vUyg&amp;sig2=GqA5aI9ae5kTCde2d4qxMw&amp;bvm=bv.83339334,d.cGU" TargetMode="External"/><Relationship Id="rId14" Type="http://schemas.openxmlformats.org/officeDocument/2006/relationships/hyperlink" Target="http://www.educause.edu/ero/article/adopting-oer-case-study-cross-institutional-collaboration-and-innovation" TargetMode="External"/><Relationship Id="rId15" Type="http://schemas.openxmlformats.org/officeDocument/2006/relationships/hyperlink" Target="http://edr.sagepub.com/content/43/7/341.full" TargetMode="External"/><Relationship Id="rId16" Type="http://schemas.openxmlformats.org/officeDocument/2006/relationships/hyperlink" Target="http://www.irrodl.org/index.php/irrodl/article/view/1153/2256" TargetMode="External"/><Relationship Id="rId1" Type="http://schemas.openxmlformats.org/officeDocument/2006/relationships/notesMaster" Target="../notesMasters/notesMaster1.xml"/><Relationship Id="rId2" Type="http://schemas.openxmlformats.org/officeDocument/2006/relationships/slide" Target="../slides/slide52.xml"/><Relationship Id="rId3" Type="http://schemas.openxmlformats.org/officeDocument/2006/relationships/hyperlink" Target="http://www.educause.edu/library/resources/assessing-impact-and-efficacy-open-access-chemwiki-textbook-project" TargetMode="External"/><Relationship Id="rId4" Type="http://schemas.openxmlformats.org/officeDocument/2006/relationships/hyperlink" Target="http://chemwiki.ucdavis.edu/@api/deki/files/33530/Newsletter.10.pdf" TargetMode="External"/><Relationship Id="rId5" Type="http://schemas.openxmlformats.org/officeDocument/2006/relationships/hyperlink" Target="http://mitcet.mit.edu/wp-content/uploads/2012/05/BowenReport-2012.pdf" TargetMode="External"/><Relationship Id="rId6" Type="http://schemas.openxmlformats.org/officeDocument/2006/relationships/hyperlink" Target="http://onlinelibrary.wiley.com/doi/10.1002/pam.21728/full" TargetMode="External"/><Relationship Id="rId7" Type="http://schemas.openxmlformats.org/officeDocument/2006/relationships/hyperlink" Target="http://www.eurodl.org/index.php?p=archives&amp;year=2012&amp;halfyear=2&amp;article=533" TargetMode="External"/><Relationship Id="rId8" Type="http://schemas.openxmlformats.org/officeDocument/2006/relationships/hyperlink" Target="http://www.ijee.ie/contents/c290613.html" TargetMode="External"/><Relationship Id="rId9" Type="http://schemas.openxmlformats.org/officeDocument/2006/relationships/hyperlink" Target="http://openedgroup.org/wp-content/uploads/2015/02/Manuscript_draft_ijee2802ns.pdf" TargetMode="External"/><Relationship Id="rId10" Type="http://schemas.openxmlformats.org/officeDocument/2006/relationships/hyperlink" Target="http://www.irrodl.org/index.php/irrodl/article/view/1523/2652"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cannot afford textbooks so they are going without – effects learning, success, and completion</a:t>
            </a:r>
          </a:p>
          <a:p>
            <a:r>
              <a:rPr lang="en-US" baseline="0" dirty="0" smtClean="0"/>
              <a:t>OER is available on DAY ONE</a:t>
            </a:r>
            <a:endParaRPr lang="en-US" dirty="0"/>
          </a:p>
        </p:txBody>
      </p:sp>
      <p:sp>
        <p:nvSpPr>
          <p:cNvPr id="4" name="Slide Number Placeholder 3"/>
          <p:cNvSpPr>
            <a:spLocks noGrp="1"/>
          </p:cNvSpPr>
          <p:nvPr>
            <p:ph type="sldNum" sz="quarter" idx="10"/>
          </p:nvPr>
        </p:nvSpPr>
        <p:spPr/>
        <p:txBody>
          <a:bodyPr/>
          <a:lstStyle/>
          <a:p>
            <a:fld id="{70ED3148-18A2-0A41-AAE7-6EEFA2553409}" type="slidenum">
              <a:rPr lang="en-US" smtClean="0"/>
              <a:pPr/>
              <a:t>1</a:t>
            </a:fld>
            <a:endParaRPr lang="en-US"/>
          </a:p>
        </p:txBody>
      </p:sp>
    </p:spTree>
    <p:extLst>
      <p:ext uri="{BB962C8B-B14F-4D97-AF65-F5344CB8AC3E}">
        <p14:creationId xmlns:p14="http://schemas.microsoft.com/office/powerpoint/2010/main" val="298572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08741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24% of students</a:t>
            </a:r>
            <a:r>
              <a:rPr lang="en-US" baseline="0" dirty="0" smtClean="0"/>
              <a:t> at 4-year college or university use financial aid to pay for </a:t>
            </a:r>
            <a:endParaRPr lang="en-US" dirty="0"/>
          </a:p>
        </p:txBody>
      </p:sp>
      <p:sp>
        <p:nvSpPr>
          <p:cNvPr id="4" name="Slide Number Placeholder 3"/>
          <p:cNvSpPr>
            <a:spLocks noGrp="1"/>
          </p:cNvSpPr>
          <p:nvPr>
            <p:ph type="sldNum" sz="quarter" idx="10"/>
          </p:nvPr>
        </p:nvSpPr>
        <p:spPr/>
        <p:txBody>
          <a:bodyPr/>
          <a:lstStyle/>
          <a:p>
            <a:fld id="{70ED3148-18A2-0A41-AAE7-6EEFA2553409}" type="slidenum">
              <a:rPr lang="en-US" smtClean="0"/>
              <a:pPr/>
              <a:t>15</a:t>
            </a:fld>
            <a:endParaRPr lang="en-US"/>
          </a:p>
        </p:txBody>
      </p:sp>
    </p:spTree>
    <p:extLst>
      <p:ext uri="{BB962C8B-B14F-4D97-AF65-F5344CB8AC3E}">
        <p14:creationId xmlns:p14="http://schemas.microsoft.com/office/powerpoint/2010/main" val="105242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811937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7406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6" name="Shape 126"/>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21</a:t>
            </a:fld>
            <a:endParaRPr lang="en-US"/>
          </a:p>
        </p:txBody>
      </p:sp>
    </p:spTree>
    <p:extLst>
      <p:ext uri="{BB962C8B-B14F-4D97-AF65-F5344CB8AC3E}">
        <p14:creationId xmlns:p14="http://schemas.microsoft.com/office/powerpoint/2010/main" val="588167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80031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Creative</a:t>
            </a:r>
            <a:r>
              <a:rPr lang="en-US" baseline="0" dirty="0" smtClean="0"/>
              <a:t> Commons website also has a search page which allows you to search for openly licensed video, music, images, etc.</a:t>
            </a:r>
            <a:endParaRPr lang="en-US" dirty="0"/>
          </a:p>
        </p:txBody>
      </p:sp>
      <p:sp>
        <p:nvSpPr>
          <p:cNvPr id="4" name="Slide Number Placeholder 3"/>
          <p:cNvSpPr>
            <a:spLocks noGrp="1"/>
          </p:cNvSpPr>
          <p:nvPr>
            <p:ph type="sldNum" sz="quarter" idx="10"/>
          </p:nvPr>
        </p:nvSpPr>
        <p:spPr/>
        <p:txBody>
          <a:bodyPr/>
          <a:lstStyle/>
          <a:p>
            <a:fld id="{70ED3148-18A2-0A41-AAE7-6EEFA2553409}" type="slidenum">
              <a:rPr lang="en-US" smtClean="0"/>
              <a:pPr/>
              <a:t>24</a:t>
            </a:fld>
            <a:endParaRPr lang="en-US"/>
          </a:p>
        </p:txBody>
      </p:sp>
    </p:spTree>
    <p:extLst>
      <p:ext uri="{BB962C8B-B14F-4D97-AF65-F5344CB8AC3E}">
        <p14:creationId xmlns:p14="http://schemas.microsoft.com/office/powerpoint/2010/main" val="3949539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90" name="Shape 190"/>
          <p:cNvSpPr txBox="1">
            <a:spLocks noGrp="1"/>
          </p:cNvSpPr>
          <p:nvPr>
            <p:ph type="body" idx="1"/>
          </p:nvPr>
        </p:nvSpPr>
        <p:spPr>
          <a:xfrm>
            <a:off x="685800" y="4343400"/>
            <a:ext cx="5486399" cy="4114800"/>
          </a:xfrm>
          <a:prstGeom prst="rect">
            <a:avLst/>
          </a:prstGeom>
          <a:noFill/>
          <a:ln w="9525" cap="flat" cmpd="sng">
            <a:solidFill>
              <a:srgbClr val="000000"/>
            </a:solidFill>
            <a:prstDash val="solid"/>
            <a:miter/>
            <a:headEnd type="none" w="med" len="med"/>
            <a:tailEnd type="none" w="med" len="med"/>
          </a:ln>
        </p:spPr>
        <p:txBody>
          <a:bodyPr lIns="91425" tIns="91425" rIns="91425" bIns="91425"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Difference between Referral Lists and Repositories of Open Textbooks.   Curated content and peer reviews and ranking and ratings.</a:t>
            </a:r>
          </a:p>
        </p:txBody>
      </p:sp>
    </p:spTree>
    <p:extLst>
      <p:ext uri="{BB962C8B-B14F-4D97-AF65-F5344CB8AC3E}">
        <p14:creationId xmlns:p14="http://schemas.microsoft.com/office/powerpoint/2010/main" val="1701591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1143000" y="693738"/>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chemeClr val="accent1"/>
          </a:solidFill>
          <a:ln w="25400" cap="flat" cmpd="sng">
            <a:solidFill>
              <a:srgbClr val="395E8A"/>
            </a:solidFill>
            <a:prstDash val="solid"/>
            <a:round/>
            <a:headEnd type="none" w="med" len="med"/>
            <a:tailEnd type="none" w="med" len="med"/>
          </a:ln>
        </p:spPr>
      </p:sp>
      <p:sp>
        <p:nvSpPr>
          <p:cNvPr id="282" name="Shape 282"/>
          <p:cNvSpPr txBox="1">
            <a:spLocks noGrp="1"/>
          </p:cNvSpPr>
          <p:nvPr>
            <p:ph type="body" idx="1"/>
          </p:nvPr>
        </p:nvSpPr>
        <p:spPr>
          <a:xfrm>
            <a:off x="685800" y="4342123"/>
            <a:ext cx="5486399" cy="411589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One notable project is OpenStax College based at Rice University, which is publishing 20 open textbooks for the highest enrollment courses in U.S. schools. </a:t>
            </a:r>
          </a:p>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Foundation funded: Hewlett, Gates, 20 Million Minds, Maxfield, Rice University Funded.   Includes ancillaries such a power points, test banks, online homework systems, study aides</a:t>
            </a:r>
          </a:p>
        </p:txBody>
      </p:sp>
    </p:spTree>
    <p:extLst>
      <p:ext uri="{BB962C8B-B14F-4D97-AF65-F5344CB8AC3E}">
        <p14:creationId xmlns:p14="http://schemas.microsoft.com/office/powerpoint/2010/main" val="604546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61286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a:t>
            </a:r>
            <a:r>
              <a:rPr lang="en-US" baseline="0" dirty="0" smtClean="0"/>
              <a:t> Community College Consortium for OER is a community of practice dedicated to promoting the adoption and development of open educational resources to enhance teaching and learning.    We were founded to support the community college mission of open access through creating awareness and development of openly licensed, low-cost education materials to make college more affordable and accessible for students.  We provide regularly scheduled online and face-2-face workshops for faculty and staff who are engaged in OER projects.</a:t>
            </a:r>
            <a:endParaRPr lang="en-US" dirty="0"/>
          </a:p>
        </p:txBody>
      </p:sp>
      <p:sp>
        <p:nvSpPr>
          <p:cNvPr id="4" name="Slide Number Placeholder 3"/>
          <p:cNvSpPr>
            <a:spLocks noGrp="1"/>
          </p:cNvSpPr>
          <p:nvPr>
            <p:ph type="sldNum" sz="quarter" idx="10"/>
          </p:nvPr>
        </p:nvSpPr>
        <p:spPr/>
        <p:txBody>
          <a:bodyPr/>
          <a:lstStyle/>
          <a:p>
            <a:fld id="{70ED3148-18A2-0A41-AAE7-6EEFA2553409}" type="slidenum">
              <a:rPr lang="en-US" smtClean="0"/>
              <a:pPr/>
              <a:t>3</a:t>
            </a:fld>
            <a:endParaRPr lang="en-US"/>
          </a:p>
        </p:txBody>
      </p:sp>
    </p:spTree>
    <p:extLst>
      <p:ext uri="{BB962C8B-B14F-4D97-AF65-F5344CB8AC3E}">
        <p14:creationId xmlns:p14="http://schemas.microsoft.com/office/powerpoint/2010/main" val="656096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301" name="Shape 301"/>
          <p:cNvSpPr txBox="1">
            <a:spLocks noGrp="1"/>
          </p:cNvSpPr>
          <p:nvPr>
            <p:ph type="body" idx="1"/>
          </p:nvPr>
        </p:nvSpPr>
        <p:spPr>
          <a:xfrm>
            <a:off x="685800" y="4343400"/>
            <a:ext cx="5486399" cy="4114800"/>
          </a:xfrm>
          <a:prstGeom prst="rect">
            <a:avLst/>
          </a:prstGeom>
          <a:solidFill>
            <a:srgbClr val="FFFFFF"/>
          </a:solidFill>
          <a:ln w="9525" cap="flat" cmpd="sng">
            <a:solidFill>
              <a:srgbClr val="000000"/>
            </a:solidFill>
            <a:prstDash val="solid"/>
            <a:miter/>
            <a:headEnd type="none" w="med" len="med"/>
            <a:tailEnd type="none" w="med" len="med"/>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0609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08" name="Shape 3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64779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35</a:t>
            </a:fld>
            <a:endParaRPr lang="en-US" sz="1200" b="0" i="0" u="none" strike="noStrike" cap="none" baseline="0">
              <a:solidFill>
                <a:schemeClr val="dk1"/>
              </a:solidFill>
              <a:latin typeface="Calibri"/>
              <a:ea typeface="Calibri"/>
              <a:cs typeface="Calibri"/>
              <a:sym typeface="Calibri"/>
              <a:rtl val="0"/>
            </a:endParaRPr>
          </a:p>
        </p:txBody>
      </p:sp>
      <p:sp>
        <p:nvSpPr>
          <p:cNvPr id="321" name="Shape 3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22" name="Shape 322"/>
          <p:cNvSpPr txBox="1">
            <a:spLocks noGrp="1"/>
          </p:cNvSpPr>
          <p:nvPr>
            <p:ph type="body" idx="1"/>
          </p:nvPr>
        </p:nvSpPr>
        <p:spPr>
          <a:xfrm>
            <a:off x="685800" y="4343400"/>
            <a:ext cx="5486399" cy="4114800"/>
          </a:xfrm>
          <a:prstGeom prst="rect">
            <a:avLst/>
          </a:prstGeom>
          <a:noFill/>
          <a:ln w="9525" cap="flat" cmpd="sng">
            <a:solidFill>
              <a:srgbClr val="000000"/>
            </a:solidFill>
            <a:prstDash val="solid"/>
            <a:miter/>
            <a:headEnd type="none" w="med" len="med"/>
            <a:tailEnd type="none" w="med" len="med"/>
          </a:ln>
        </p:spPr>
        <p:txBody>
          <a:bodyPr lIns="91425" tIns="91425" rIns="91425" bIns="91425"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6283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36</a:t>
            </a:fld>
            <a:endParaRPr lang="en-US" sz="1200" b="0" i="0" u="none" strike="noStrike" cap="none" baseline="0">
              <a:solidFill>
                <a:schemeClr val="dk1"/>
              </a:solidFill>
              <a:latin typeface="Calibri"/>
              <a:ea typeface="Calibri"/>
              <a:cs typeface="Calibri"/>
              <a:sym typeface="Calibri"/>
              <a:rtl val="0"/>
            </a:endParaRPr>
          </a:p>
        </p:txBody>
      </p:sp>
      <p:sp>
        <p:nvSpPr>
          <p:cNvPr id="334" name="Shape 3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35" name="Shape 335"/>
          <p:cNvSpPr txBox="1">
            <a:spLocks noGrp="1"/>
          </p:cNvSpPr>
          <p:nvPr>
            <p:ph type="body" idx="1"/>
          </p:nvPr>
        </p:nvSpPr>
        <p:spPr>
          <a:xfrm>
            <a:off x="685800" y="4343400"/>
            <a:ext cx="5486399" cy="4114800"/>
          </a:xfrm>
          <a:prstGeom prst="rect">
            <a:avLst/>
          </a:prstGeom>
          <a:noFill/>
          <a:ln w="9525" cap="flat" cmpd="sng">
            <a:solidFill>
              <a:srgbClr val="000000"/>
            </a:solidFill>
            <a:prstDash val="solid"/>
            <a:miter/>
            <a:headEnd type="none" w="med" len="med"/>
            <a:tailEnd type="none" w="med" len="med"/>
          </a:ln>
        </p:spPr>
        <p:txBody>
          <a:bodyPr lIns="91425" tIns="91425" rIns="91425" bIns="91425"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5752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37</a:t>
            </a:fld>
            <a:endParaRPr lang="en-US" sz="1200" b="0" i="0" u="none" strike="noStrike" cap="none" baseline="0">
              <a:solidFill>
                <a:schemeClr val="dk1"/>
              </a:solidFill>
              <a:latin typeface="Calibri"/>
              <a:ea typeface="Calibri"/>
              <a:cs typeface="Calibri"/>
              <a:sym typeface="Calibri"/>
              <a:rtl val="0"/>
            </a:endParaRPr>
          </a:p>
        </p:txBody>
      </p:sp>
      <p:sp>
        <p:nvSpPr>
          <p:cNvPr id="345" name="Shape 3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46" name="Shape 34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4321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38</a:t>
            </a:fld>
            <a:endParaRPr lang="en-US" sz="1200" b="0" i="0" u="none" strike="noStrike" cap="none" baseline="0">
              <a:solidFill>
                <a:schemeClr val="dk1"/>
              </a:solidFill>
              <a:latin typeface="Calibri"/>
              <a:ea typeface="Calibri"/>
              <a:cs typeface="Calibri"/>
              <a:sym typeface="Calibri"/>
              <a:rtl val="0"/>
            </a:endParaRPr>
          </a:p>
        </p:txBody>
      </p:sp>
      <p:sp>
        <p:nvSpPr>
          <p:cNvPr id="356" name="Shape 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7" name="Shape 35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2240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86" name="Shape 38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None/>
            </a:pPr>
            <a:endParaRPr sz="1200" b="0" i="0" u="none" strike="noStrike" cap="none" baseline="0">
              <a:solidFill>
                <a:schemeClr val="dk1"/>
              </a:solidFill>
              <a:latin typeface="Arial"/>
              <a:ea typeface="Arial"/>
              <a:cs typeface="Arial"/>
              <a:sym typeface="Arial"/>
            </a:endParaRPr>
          </a:p>
        </p:txBody>
      </p:sp>
      <p:sp>
        <p:nvSpPr>
          <p:cNvPr id="387" name="Shape 3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baseline="0">
                <a:solidFill>
                  <a:schemeClr val="dk1"/>
                </a:solidFill>
                <a:latin typeface="Arial"/>
                <a:ea typeface="Arial"/>
                <a:cs typeface="Arial"/>
                <a:sym typeface="Arial"/>
                <a:rtl val="0"/>
              </a:rPr>
              <a:t>40</a:t>
            </a:fld>
            <a:endParaRPr lang="en-US" sz="1200" b="0" i="0" u="none" strike="noStrike" cap="none" baseline="0">
              <a:solidFill>
                <a:schemeClr val="dk1"/>
              </a:solidFill>
              <a:latin typeface="Arial"/>
              <a:ea typeface="Arial"/>
              <a:cs typeface="Arial"/>
              <a:sym typeface="Arial"/>
              <a:rtl val="0"/>
            </a:endParaRPr>
          </a:p>
        </p:txBody>
      </p:sp>
    </p:spTree>
    <p:extLst>
      <p:ext uri="{BB962C8B-B14F-4D97-AF65-F5344CB8AC3E}">
        <p14:creationId xmlns:p14="http://schemas.microsoft.com/office/powerpoint/2010/main" val="16372403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1" name="Shape 4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22" name="Shape 422"/>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41</a:t>
            </a:fld>
            <a:endParaRPr lang="en-US"/>
          </a:p>
        </p:txBody>
      </p:sp>
    </p:spTree>
    <p:extLst>
      <p:ext uri="{BB962C8B-B14F-4D97-AF65-F5344CB8AC3E}">
        <p14:creationId xmlns:p14="http://schemas.microsoft.com/office/powerpoint/2010/main" val="1962468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42</a:t>
            </a:fld>
            <a:endParaRPr lang="en-US" sz="1200" b="0" i="0" u="none" strike="noStrike" cap="none">
              <a:solidFill>
                <a:schemeClr val="dk1"/>
              </a:solidFill>
              <a:latin typeface="Calibri"/>
              <a:ea typeface="Calibri"/>
              <a:cs typeface="Calibri"/>
              <a:sym typeface="Calibri"/>
            </a:endParaRPr>
          </a:p>
        </p:txBody>
      </p:sp>
      <p:sp>
        <p:nvSpPr>
          <p:cNvPr id="429" name="Shape 4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30" name="Shape 430"/>
          <p:cNvSpPr txBox="1">
            <a:spLocks noGrp="1"/>
          </p:cNvSpPr>
          <p:nvPr>
            <p:ph type="body" idx="1"/>
          </p:nvPr>
        </p:nvSpPr>
        <p:spPr>
          <a:xfrm>
            <a:off x="685800" y="4343400"/>
            <a:ext cx="5486399" cy="4114800"/>
          </a:xfrm>
          <a:prstGeom prst="rect">
            <a:avLst/>
          </a:prstGeom>
          <a:noFill/>
          <a:ln w="9525" cap="flat" cmpd="sng">
            <a:solidFill>
              <a:srgbClr val="000000"/>
            </a:solidFill>
            <a:prstDash val="solid"/>
            <a:miter/>
            <a:headEnd type="none" w="med" len="med"/>
            <a:tailEnd type="none" w="med" len="med"/>
          </a:ln>
        </p:spPr>
        <p:txBody>
          <a:bodyPr lIns="91425" tIns="91425" rIns="91425" bIns="9142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93015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98" name="Shape 3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134623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Seven system offices:  British Columbia, California, Florida,</a:t>
            </a:r>
            <a:r>
              <a:rPr lang="en-US" baseline="0" dirty="0" smtClean="0"/>
              <a:t> Michigan, Oregon, Virginia, and Washington.   Out most recent members are Lakeland College </a:t>
            </a:r>
            <a:r>
              <a:rPr lang="en-US" baseline="0" dirty="0" err="1" smtClean="0"/>
              <a:t>Ilinois</a:t>
            </a:r>
            <a:r>
              <a:rPr lang="en-US" baseline="0" dirty="0" smtClean="0"/>
              <a:t>, Bay College in Michigan and Alamo County College District and Dallas Community College District, in TEXAS.</a:t>
            </a:r>
            <a:endParaRPr lang="en-US" dirty="0"/>
          </a:p>
        </p:txBody>
      </p:sp>
      <p:sp>
        <p:nvSpPr>
          <p:cNvPr id="4" name="Slide Number Placeholder 3"/>
          <p:cNvSpPr>
            <a:spLocks noGrp="1"/>
          </p:cNvSpPr>
          <p:nvPr>
            <p:ph type="sldNum" sz="quarter" idx="10"/>
          </p:nvPr>
        </p:nvSpPr>
        <p:spPr/>
        <p:txBody>
          <a:bodyPr/>
          <a:lstStyle/>
          <a:p>
            <a:fld id="{70ED3148-18A2-0A41-AAE7-6EEFA2553409}" type="slidenum">
              <a:rPr lang="en-US" smtClean="0"/>
              <a:pPr/>
              <a:t>4</a:t>
            </a:fld>
            <a:endParaRPr lang="en-US"/>
          </a:p>
        </p:txBody>
      </p:sp>
    </p:spTree>
    <p:extLst>
      <p:ext uri="{BB962C8B-B14F-4D97-AF65-F5344CB8AC3E}">
        <p14:creationId xmlns:p14="http://schemas.microsoft.com/office/powerpoint/2010/main" val="18561145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04" name="Shape 4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6297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ED3148-18A2-0A41-AAE7-6EEFA2553409}" type="slidenum">
              <a:rPr lang="en-US" smtClean="0"/>
              <a:pPr/>
              <a:t>48</a:t>
            </a:fld>
            <a:endParaRPr lang="en-US"/>
          </a:p>
        </p:txBody>
      </p:sp>
    </p:spTree>
    <p:extLst>
      <p:ext uri="{BB962C8B-B14F-4D97-AF65-F5344CB8AC3E}">
        <p14:creationId xmlns:p14="http://schemas.microsoft.com/office/powerpoint/2010/main" val="13955823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Across 13</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academic studies that attempted to measure results pertaining to student learning (higher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ed</a:t>
            </a:r>
            <a:r>
              <a:rPr lang="en-US" sz="1200" kern="1200" baseline="0" dirty="0" smtClean="0">
                <a:solidFill>
                  <a:schemeClr val="tx1"/>
                </a:solidFill>
                <a:effectLst/>
                <a:latin typeface="+mn-lt"/>
                <a:ea typeface="+mn-ea"/>
                <a:cs typeface="+mn-cs"/>
              </a:rPr>
              <a:t>: 15784 treatment, 99,692 control, k12: 1805 treatment 2439 control)</a:t>
            </a:r>
            <a:r>
              <a:rPr lang="en-US" sz="1200" kern="1200" dirty="0" smtClean="0">
                <a:solidFill>
                  <a:schemeClr val="tx1"/>
                </a:solidFill>
                <a:effectLst/>
                <a:latin typeface="+mn-lt"/>
                <a:ea typeface="+mn-ea"/>
                <a:cs typeface="+mn-cs"/>
              </a:rPr>
              <a:t> none showed results in which students who utilized OER performed worse than their peers who used traditional textbooks.</a:t>
            </a:r>
          </a:p>
          <a:p>
            <a:r>
              <a:rPr lang="en-US" sz="1200" u="sng" kern="1200" dirty="0" smtClean="0">
                <a:solidFill>
                  <a:schemeClr val="tx1"/>
                </a:solidFill>
                <a:effectLst/>
                <a:latin typeface="+mn-lt"/>
                <a:ea typeface="+mn-ea"/>
                <a:cs typeface="+mn-cs"/>
                <a:hlinkClick r:id="rId3"/>
              </a:rPr>
              <a:t>Allen, G., Guzman-Alvarez, A., </a:t>
            </a:r>
            <a:r>
              <a:rPr lang="en-US" sz="1200" u="sng" kern="1200" dirty="0" err="1" smtClean="0">
                <a:solidFill>
                  <a:schemeClr val="tx1"/>
                </a:solidFill>
                <a:effectLst/>
                <a:latin typeface="+mn-lt"/>
                <a:ea typeface="+mn-ea"/>
                <a:cs typeface="+mn-cs"/>
                <a:hlinkClick r:id="rId3"/>
              </a:rPr>
              <a:t>Molinaro</a:t>
            </a:r>
            <a:r>
              <a:rPr lang="en-US" sz="1200" u="sng" kern="1200" dirty="0" smtClean="0">
                <a:solidFill>
                  <a:schemeClr val="tx1"/>
                </a:solidFill>
                <a:effectLst/>
                <a:latin typeface="+mn-lt"/>
                <a:ea typeface="+mn-ea"/>
                <a:cs typeface="+mn-cs"/>
                <a:hlinkClick r:id="rId3"/>
              </a:rPr>
              <a:t>, M., Larsen, D. (2015)</a:t>
            </a:r>
            <a:r>
              <a:rPr lang="en-US" sz="1200" kern="1200" dirty="0" smtClean="0">
                <a:solidFill>
                  <a:schemeClr val="tx1"/>
                </a:solidFill>
                <a:effectLst/>
                <a:latin typeface="+mn-lt"/>
                <a:ea typeface="+mn-ea"/>
                <a:cs typeface="+mn-cs"/>
              </a:rPr>
              <a:t>. Assessing the Impact and Efficacy of the Open-Access </a:t>
            </a:r>
            <a:r>
              <a:rPr lang="en-US" sz="1200" kern="1200" dirty="0" err="1" smtClean="0">
                <a:solidFill>
                  <a:schemeClr val="tx1"/>
                </a:solidFill>
                <a:effectLst/>
                <a:latin typeface="+mn-lt"/>
                <a:ea typeface="+mn-ea"/>
                <a:cs typeface="+mn-cs"/>
              </a:rPr>
              <a:t>ChemWiki</a:t>
            </a:r>
            <a:r>
              <a:rPr lang="en-US" sz="1200" kern="1200" dirty="0" smtClean="0">
                <a:solidFill>
                  <a:schemeClr val="tx1"/>
                </a:solidFill>
                <a:effectLst/>
                <a:latin typeface="+mn-lt"/>
                <a:ea typeface="+mn-ea"/>
                <a:cs typeface="+mn-cs"/>
              </a:rPr>
              <a:t> Textbook Project. </a:t>
            </a:r>
            <a:r>
              <a:rPr lang="en-US" sz="1200" kern="1200" dirty="0" err="1" smtClean="0">
                <a:solidFill>
                  <a:schemeClr val="tx1"/>
                </a:solidFill>
                <a:effectLst/>
                <a:latin typeface="+mn-lt"/>
                <a:ea typeface="+mn-ea"/>
                <a:cs typeface="+mn-cs"/>
              </a:rPr>
              <a:t>Educause</a:t>
            </a:r>
            <a:r>
              <a:rPr lang="en-US" sz="1200" kern="1200" dirty="0" smtClean="0">
                <a:solidFill>
                  <a:schemeClr val="tx1"/>
                </a:solidFill>
                <a:effectLst/>
                <a:latin typeface="+mn-lt"/>
                <a:ea typeface="+mn-ea"/>
                <a:cs typeface="+mn-cs"/>
              </a:rPr>
              <a:t> Learning Initiative Brief, January 2015. See also </a:t>
            </a:r>
            <a:r>
              <a:rPr lang="en-US" sz="1200" u="sng" kern="1200" dirty="0" smtClean="0">
                <a:solidFill>
                  <a:schemeClr val="tx1"/>
                </a:solidFill>
                <a:effectLst/>
                <a:latin typeface="+mn-lt"/>
                <a:ea typeface="+mn-ea"/>
                <a:cs typeface="+mn-cs"/>
                <a:hlinkClick r:id="rId4"/>
              </a:rPr>
              <a:t>this newsletter</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5"/>
              </a:rPr>
              <a:t>Bowen, W. G., </a:t>
            </a:r>
            <a:r>
              <a:rPr lang="en-US" sz="1200" u="sng" kern="1200" dirty="0" err="1" smtClean="0">
                <a:solidFill>
                  <a:schemeClr val="tx1"/>
                </a:solidFill>
                <a:effectLst/>
                <a:latin typeface="+mn-lt"/>
                <a:ea typeface="+mn-ea"/>
                <a:cs typeface="+mn-cs"/>
                <a:hlinkClick r:id="rId5"/>
              </a:rPr>
              <a:t>Chingos</a:t>
            </a:r>
            <a:r>
              <a:rPr lang="en-US" sz="1200" u="sng" kern="1200" dirty="0" smtClean="0">
                <a:solidFill>
                  <a:schemeClr val="tx1"/>
                </a:solidFill>
                <a:effectLst/>
                <a:latin typeface="+mn-lt"/>
                <a:ea typeface="+mn-ea"/>
                <a:cs typeface="+mn-cs"/>
                <a:hlinkClick r:id="rId5"/>
              </a:rPr>
              <a:t>, M. M., Lack, K. A., &amp; </a:t>
            </a:r>
            <a:r>
              <a:rPr lang="en-US" sz="1200" u="sng" kern="1200" dirty="0" err="1" smtClean="0">
                <a:solidFill>
                  <a:schemeClr val="tx1"/>
                </a:solidFill>
                <a:effectLst/>
                <a:latin typeface="+mn-lt"/>
                <a:ea typeface="+mn-ea"/>
                <a:cs typeface="+mn-cs"/>
                <a:hlinkClick r:id="rId5"/>
              </a:rPr>
              <a:t>Nygren</a:t>
            </a:r>
            <a:r>
              <a:rPr lang="en-US" sz="1200" u="sng" kern="1200" dirty="0" smtClean="0">
                <a:solidFill>
                  <a:schemeClr val="tx1"/>
                </a:solidFill>
                <a:effectLst/>
                <a:latin typeface="+mn-lt"/>
                <a:ea typeface="+mn-ea"/>
                <a:cs typeface="+mn-cs"/>
                <a:hlinkClick r:id="rId5"/>
              </a:rPr>
              <a:t>, T. I. (2012)</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Interactive Learning Online at Public Universities: Evidence from Randomized Trials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Ithaka</a:t>
            </a:r>
            <a:r>
              <a:rPr lang="en-US" sz="1200" kern="1200" dirty="0" smtClean="0">
                <a:solidFill>
                  <a:schemeClr val="tx1"/>
                </a:solidFill>
                <a:effectLst/>
                <a:latin typeface="+mn-lt"/>
                <a:ea typeface="+mn-ea"/>
                <a:cs typeface="+mn-cs"/>
              </a:rPr>
              <a:t> S+R. </a:t>
            </a:r>
            <a:r>
              <a:rPr lang="en-US" sz="1200" u="sng" kern="1200" dirty="0" smtClean="0">
                <a:solidFill>
                  <a:schemeClr val="tx1"/>
                </a:solidFill>
                <a:effectLst/>
                <a:latin typeface="+mn-lt"/>
                <a:ea typeface="+mn-ea"/>
                <a:cs typeface="+mn-cs"/>
                <a:hlinkClick r:id="rId6"/>
              </a:rPr>
              <a:t>Bowen, W. G., </a:t>
            </a:r>
            <a:r>
              <a:rPr lang="en-US" sz="1200" u="sng" kern="1200" dirty="0" err="1" smtClean="0">
                <a:solidFill>
                  <a:schemeClr val="tx1"/>
                </a:solidFill>
                <a:effectLst/>
                <a:latin typeface="+mn-lt"/>
                <a:ea typeface="+mn-ea"/>
                <a:cs typeface="+mn-cs"/>
                <a:hlinkClick r:id="rId6"/>
              </a:rPr>
              <a:t>Chingos</a:t>
            </a:r>
            <a:r>
              <a:rPr lang="en-US" sz="1200" u="sng" kern="1200" dirty="0" smtClean="0">
                <a:solidFill>
                  <a:schemeClr val="tx1"/>
                </a:solidFill>
                <a:effectLst/>
                <a:latin typeface="+mn-lt"/>
                <a:ea typeface="+mn-ea"/>
                <a:cs typeface="+mn-cs"/>
                <a:hlinkClick r:id="rId6"/>
              </a:rPr>
              <a:t>, M. M., Lack, K. A., &amp; </a:t>
            </a:r>
            <a:r>
              <a:rPr lang="en-US" sz="1200" u="sng" kern="1200" dirty="0" err="1" smtClean="0">
                <a:solidFill>
                  <a:schemeClr val="tx1"/>
                </a:solidFill>
                <a:effectLst/>
                <a:latin typeface="+mn-lt"/>
                <a:ea typeface="+mn-ea"/>
                <a:cs typeface="+mn-cs"/>
                <a:hlinkClick r:id="rId6"/>
              </a:rPr>
              <a:t>Nygren</a:t>
            </a:r>
            <a:r>
              <a:rPr lang="en-US" sz="1200" u="sng" kern="1200" dirty="0" smtClean="0">
                <a:solidFill>
                  <a:schemeClr val="tx1"/>
                </a:solidFill>
                <a:effectLst/>
                <a:latin typeface="+mn-lt"/>
                <a:ea typeface="+mn-ea"/>
                <a:cs typeface="+mn-cs"/>
                <a:hlinkClick r:id="rId6"/>
              </a:rPr>
              <a:t>, T. I. (2014)</a:t>
            </a:r>
            <a:r>
              <a:rPr lang="en-US" sz="1200" kern="1200" dirty="0" smtClean="0">
                <a:solidFill>
                  <a:schemeClr val="tx1"/>
                </a:solidFill>
                <a:effectLst/>
                <a:latin typeface="+mn-lt"/>
                <a:ea typeface="+mn-ea"/>
                <a:cs typeface="+mn-cs"/>
              </a:rPr>
              <a:t>. Interactive Learning Online at Public Universities: Evidence from a Six‐Campus Randomized Trial. </a:t>
            </a:r>
            <a:r>
              <a:rPr lang="en-US" sz="1200" i="1" kern="1200" dirty="0" smtClean="0">
                <a:solidFill>
                  <a:schemeClr val="tx1"/>
                </a:solidFill>
                <a:effectLst/>
                <a:latin typeface="+mn-lt"/>
                <a:ea typeface="+mn-ea"/>
                <a:cs typeface="+mn-cs"/>
              </a:rPr>
              <a:t>Journal of Policy Analysis and Management</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33</a:t>
            </a:r>
            <a:r>
              <a:rPr lang="en-US" sz="1200" kern="1200" dirty="0" smtClean="0">
                <a:solidFill>
                  <a:schemeClr val="tx1"/>
                </a:solidFill>
                <a:effectLst/>
                <a:latin typeface="+mn-lt"/>
                <a:ea typeface="+mn-ea"/>
                <a:cs typeface="+mn-cs"/>
              </a:rPr>
              <a:t>(1), 94-111. </a:t>
            </a:r>
            <a:r>
              <a:rPr lang="en-US" sz="1200" u="sng" kern="1200" dirty="0" smtClean="0">
                <a:solidFill>
                  <a:schemeClr val="tx1"/>
                </a:solidFill>
                <a:effectLst/>
                <a:latin typeface="+mn-lt"/>
                <a:ea typeface="+mn-ea"/>
                <a:cs typeface="+mn-cs"/>
                <a:hlinkClick r:id="rId7"/>
              </a:rPr>
              <a:t>Feldstein, A., Martin, M., Hudson, A., Warren, K., Hilton, J., &amp; Wiley, D. (2012)</a:t>
            </a:r>
            <a:r>
              <a:rPr lang="en-US" sz="1200" kern="1200" dirty="0" smtClean="0">
                <a:solidFill>
                  <a:schemeClr val="tx1"/>
                </a:solidFill>
                <a:effectLst/>
                <a:latin typeface="+mn-lt"/>
                <a:ea typeface="+mn-ea"/>
                <a:cs typeface="+mn-cs"/>
              </a:rPr>
              <a:t>. Open textbooks and increased student access and outcomes. </a:t>
            </a:r>
            <a:r>
              <a:rPr lang="en-US" sz="1200" i="1" kern="1200" dirty="0" smtClean="0">
                <a:solidFill>
                  <a:schemeClr val="tx1"/>
                </a:solidFill>
                <a:effectLst/>
                <a:latin typeface="+mn-lt"/>
                <a:ea typeface="+mn-ea"/>
                <a:cs typeface="+mn-cs"/>
              </a:rPr>
              <a:t>European Journal of Open, Distance and E-Learning</a:t>
            </a:r>
            <a:r>
              <a:rPr lang="en-US" sz="1200" kern="1200" dirty="0" smtClean="0">
                <a:solidFill>
                  <a:schemeClr val="tx1"/>
                </a:solidFill>
                <a:effectLst/>
                <a:latin typeface="+mn-lt"/>
                <a:ea typeface="+mn-ea"/>
                <a:cs typeface="+mn-cs"/>
              </a:rPr>
              <a:t>. Retrieved from </a:t>
            </a:r>
            <a:r>
              <a:rPr lang="en-US" sz="1200" u="sng" kern="1200" dirty="0" smtClean="0">
                <a:solidFill>
                  <a:schemeClr val="tx1"/>
                </a:solidFill>
                <a:effectLst/>
                <a:latin typeface="+mn-lt"/>
                <a:ea typeface="+mn-ea"/>
                <a:cs typeface="+mn-cs"/>
                <a:hlinkClick r:id="rId7"/>
              </a:rPr>
              <a:t>http://www.eurodl.org/index.php?p=archives&amp;year=2012&amp;halfyear=2&amp;article=533</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8"/>
              </a:rPr>
              <a:t>Gil, P., Candelas, F., </a:t>
            </a:r>
            <a:r>
              <a:rPr lang="en-US" sz="1200" u="sng" kern="1200" dirty="0" err="1" smtClean="0">
                <a:solidFill>
                  <a:schemeClr val="tx1"/>
                </a:solidFill>
                <a:effectLst/>
                <a:latin typeface="+mn-lt"/>
                <a:ea typeface="+mn-ea"/>
                <a:cs typeface="+mn-cs"/>
                <a:hlinkClick r:id="rId8"/>
              </a:rPr>
              <a:t>Jara</a:t>
            </a:r>
            <a:r>
              <a:rPr lang="en-US" sz="1200" u="sng" kern="1200" dirty="0" smtClean="0">
                <a:solidFill>
                  <a:schemeClr val="tx1"/>
                </a:solidFill>
                <a:effectLst/>
                <a:latin typeface="+mn-lt"/>
                <a:ea typeface="+mn-ea"/>
                <a:cs typeface="+mn-cs"/>
                <a:hlinkClick r:id="rId8"/>
              </a:rPr>
              <a:t>, C., Garcia, G., Torres, F (2013)</a:t>
            </a:r>
            <a:r>
              <a:rPr lang="en-US" sz="1200" kern="1200" dirty="0" smtClean="0">
                <a:solidFill>
                  <a:schemeClr val="tx1"/>
                </a:solidFill>
                <a:effectLst/>
                <a:latin typeface="+mn-lt"/>
                <a:ea typeface="+mn-ea"/>
                <a:cs typeface="+mn-cs"/>
              </a:rPr>
              <a:t>. Web-based OERs in Computer Networks. </a:t>
            </a:r>
            <a:r>
              <a:rPr lang="en-US" sz="1200" i="1" kern="1200" dirty="0" smtClean="0">
                <a:solidFill>
                  <a:schemeClr val="tx1"/>
                </a:solidFill>
                <a:effectLst/>
                <a:latin typeface="+mn-lt"/>
                <a:ea typeface="+mn-ea"/>
                <a:cs typeface="+mn-cs"/>
              </a:rPr>
              <a:t>International Journal of Engineering Education</a:t>
            </a:r>
            <a:r>
              <a:rPr lang="en-US" sz="1200" kern="1200" dirty="0" smtClean="0">
                <a:solidFill>
                  <a:schemeClr val="tx1"/>
                </a:solidFill>
                <a:effectLst/>
                <a:latin typeface="+mn-lt"/>
                <a:ea typeface="+mn-ea"/>
                <a:cs typeface="+mn-cs"/>
              </a:rPr>
              <a:t>, 29(6), 1537-1550. (OA </a:t>
            </a:r>
            <a:r>
              <a:rPr lang="en-US" sz="1200" u="sng" kern="1200" dirty="0" smtClean="0">
                <a:solidFill>
                  <a:schemeClr val="tx1"/>
                </a:solidFill>
                <a:effectLst/>
                <a:latin typeface="+mn-lt"/>
                <a:ea typeface="+mn-ea"/>
                <a:cs typeface="+mn-cs"/>
                <a:hlinkClick r:id="rId9"/>
              </a:rPr>
              <a:t>preprint</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0"/>
              </a:rPr>
              <a:t>Hilton, J., </a:t>
            </a:r>
            <a:r>
              <a:rPr lang="en-US" sz="1200" u="sng" kern="1200" dirty="0" err="1" smtClean="0">
                <a:solidFill>
                  <a:schemeClr val="tx1"/>
                </a:solidFill>
                <a:effectLst/>
                <a:latin typeface="+mn-lt"/>
                <a:ea typeface="+mn-ea"/>
                <a:cs typeface="+mn-cs"/>
                <a:hlinkClick r:id="rId10"/>
              </a:rPr>
              <a:t>Gaudet</a:t>
            </a:r>
            <a:r>
              <a:rPr lang="en-US" sz="1200" u="sng" kern="1200" dirty="0" smtClean="0">
                <a:solidFill>
                  <a:schemeClr val="tx1"/>
                </a:solidFill>
                <a:effectLst/>
                <a:latin typeface="+mn-lt"/>
                <a:ea typeface="+mn-ea"/>
                <a:cs typeface="+mn-cs"/>
                <a:hlinkClick r:id="rId10"/>
              </a:rPr>
              <a:t>, D., Clark, P., Robinson, J., &amp; Wiley, D. (2013).</a:t>
            </a:r>
            <a:r>
              <a:rPr lang="en-US" sz="1200" kern="1200" dirty="0" smtClean="0">
                <a:solidFill>
                  <a:schemeClr val="tx1"/>
                </a:solidFill>
                <a:effectLst/>
                <a:latin typeface="+mn-lt"/>
                <a:ea typeface="+mn-ea"/>
                <a:cs typeface="+mn-cs"/>
              </a:rPr>
              <a:t> The adoption of open educational resources by one community college math department. </a:t>
            </a:r>
            <a:r>
              <a:rPr lang="en-US" sz="1200" i="1" kern="1200" dirty="0" smtClean="0">
                <a:solidFill>
                  <a:schemeClr val="tx1"/>
                </a:solidFill>
                <a:effectLst/>
                <a:latin typeface="+mn-lt"/>
                <a:ea typeface="+mn-ea"/>
                <a:cs typeface="+mn-cs"/>
              </a:rPr>
              <a:t>The International Review of Research in Open and Distance Learning</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14</a:t>
            </a:r>
            <a:r>
              <a:rPr lang="en-US" sz="1200" kern="1200" dirty="0" smtClean="0">
                <a:solidFill>
                  <a:schemeClr val="tx1"/>
                </a:solidFill>
                <a:effectLst/>
                <a:latin typeface="+mn-lt"/>
                <a:ea typeface="+mn-ea"/>
                <a:cs typeface="+mn-cs"/>
              </a:rPr>
              <a:t>(4), 37–50. </a:t>
            </a:r>
            <a:r>
              <a:rPr lang="en-US" sz="1200" u="sng" kern="1200" dirty="0" smtClean="0">
                <a:solidFill>
                  <a:schemeClr val="tx1"/>
                </a:solidFill>
                <a:effectLst/>
                <a:latin typeface="+mn-lt"/>
                <a:ea typeface="+mn-ea"/>
                <a:cs typeface="+mn-cs"/>
                <a:hlinkClick r:id="rId11"/>
              </a:rPr>
              <a:t>Hilton, J., &amp; Laman, C. (2012)</a:t>
            </a:r>
            <a:r>
              <a:rPr lang="en-US" sz="1200" kern="1200" dirty="0" smtClean="0">
                <a:solidFill>
                  <a:schemeClr val="tx1"/>
                </a:solidFill>
                <a:effectLst/>
                <a:latin typeface="+mn-lt"/>
                <a:ea typeface="+mn-ea"/>
                <a:cs typeface="+mn-cs"/>
              </a:rPr>
              <a:t>. One college’s use of an open psychology textbook. </a:t>
            </a:r>
            <a:r>
              <a:rPr lang="en-US" sz="1200" i="1" kern="1200" dirty="0" smtClean="0">
                <a:solidFill>
                  <a:schemeClr val="tx1"/>
                </a:solidFill>
                <a:effectLst/>
                <a:latin typeface="+mn-lt"/>
                <a:ea typeface="+mn-ea"/>
                <a:cs typeface="+mn-cs"/>
              </a:rPr>
              <a:t>Open Learning: The Journal of Open and Distance Learning</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27</a:t>
            </a:r>
            <a:r>
              <a:rPr lang="en-US" sz="1200" kern="1200" dirty="0" smtClean="0">
                <a:solidFill>
                  <a:schemeClr val="tx1"/>
                </a:solidFill>
                <a:effectLst/>
                <a:latin typeface="+mn-lt"/>
                <a:ea typeface="+mn-ea"/>
                <a:cs typeface="+mn-cs"/>
              </a:rPr>
              <a:t>(3), 201–217. Retrieved from http://www.tandfonline.com/doi/abs/10.1080/02680513.2012.716657. (</a:t>
            </a:r>
            <a:r>
              <a:rPr lang="en-US" sz="1200" u="sng" kern="1200" dirty="0" smtClean="0">
                <a:solidFill>
                  <a:schemeClr val="tx1"/>
                </a:solidFill>
                <a:effectLst/>
                <a:latin typeface="+mn-lt"/>
                <a:ea typeface="+mn-ea"/>
                <a:cs typeface="+mn-cs"/>
                <a:hlinkClick r:id="rId12"/>
              </a:rPr>
              <a:t>Open Repository Preprint</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3"/>
              </a:rPr>
              <a:t>Lovett, M., Meyer, O., &amp; </a:t>
            </a:r>
            <a:r>
              <a:rPr lang="en-US" sz="1200" u="sng" kern="1200" dirty="0" err="1" smtClean="0">
                <a:solidFill>
                  <a:schemeClr val="tx1"/>
                </a:solidFill>
                <a:effectLst/>
                <a:latin typeface="+mn-lt"/>
                <a:ea typeface="+mn-ea"/>
                <a:cs typeface="+mn-cs"/>
                <a:hlinkClick r:id="rId13"/>
              </a:rPr>
              <a:t>Thille</a:t>
            </a:r>
            <a:r>
              <a:rPr lang="en-US" sz="1200" u="sng" kern="1200" dirty="0" smtClean="0">
                <a:solidFill>
                  <a:schemeClr val="tx1"/>
                </a:solidFill>
                <a:effectLst/>
                <a:latin typeface="+mn-lt"/>
                <a:ea typeface="+mn-ea"/>
                <a:cs typeface="+mn-cs"/>
                <a:hlinkClick r:id="rId13"/>
              </a:rPr>
              <a:t>, C. (2008)</a:t>
            </a:r>
            <a:r>
              <a:rPr lang="en-US" sz="1200" kern="1200" dirty="0" smtClean="0">
                <a:solidFill>
                  <a:schemeClr val="tx1"/>
                </a:solidFill>
                <a:effectLst/>
                <a:latin typeface="+mn-lt"/>
                <a:ea typeface="+mn-ea"/>
                <a:cs typeface="+mn-cs"/>
              </a:rPr>
              <a:t>. The open learning initiative: Measuring the effectiveness of the OLI statistics course in accelerating student learning. </a:t>
            </a:r>
            <a:r>
              <a:rPr lang="en-US" sz="1200" i="1" kern="1200" dirty="0" smtClean="0">
                <a:solidFill>
                  <a:schemeClr val="tx1"/>
                </a:solidFill>
                <a:effectLst/>
                <a:latin typeface="+mn-lt"/>
                <a:ea typeface="+mn-ea"/>
                <a:cs typeface="+mn-cs"/>
              </a:rPr>
              <a:t>Journal of Interactive Media in Education</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2008 </a:t>
            </a:r>
            <a:r>
              <a:rPr lang="en-US" sz="1200" kern="1200" dirty="0" smtClean="0">
                <a:solidFill>
                  <a:schemeClr val="tx1"/>
                </a:solidFill>
                <a:effectLst/>
                <a:latin typeface="+mn-lt"/>
                <a:ea typeface="+mn-ea"/>
                <a:cs typeface="+mn-cs"/>
              </a:rPr>
              <a:t>(1). </a:t>
            </a:r>
            <a:r>
              <a:rPr lang="en-US" sz="1200" u="sng" kern="1200" dirty="0" err="1" smtClean="0">
                <a:solidFill>
                  <a:schemeClr val="tx1"/>
                </a:solidFill>
                <a:effectLst/>
                <a:latin typeface="+mn-lt"/>
                <a:ea typeface="+mn-ea"/>
                <a:cs typeface="+mn-cs"/>
                <a:hlinkClick r:id="rId14"/>
              </a:rPr>
              <a:t>Pawlyshyn</a:t>
            </a:r>
            <a:r>
              <a:rPr lang="en-US" sz="1200" u="sng" kern="1200" dirty="0" smtClean="0">
                <a:solidFill>
                  <a:schemeClr val="tx1"/>
                </a:solidFill>
                <a:effectLst/>
                <a:latin typeface="+mn-lt"/>
                <a:ea typeface="+mn-ea"/>
                <a:cs typeface="+mn-cs"/>
                <a:hlinkClick r:id="rId14"/>
              </a:rPr>
              <a:t>, </a:t>
            </a:r>
            <a:r>
              <a:rPr lang="en-US" sz="1200" u="sng" kern="1200" dirty="0" err="1" smtClean="0">
                <a:solidFill>
                  <a:schemeClr val="tx1"/>
                </a:solidFill>
                <a:effectLst/>
                <a:latin typeface="+mn-lt"/>
                <a:ea typeface="+mn-ea"/>
                <a:cs typeface="+mn-cs"/>
                <a:hlinkClick r:id="rId14"/>
              </a:rPr>
              <a:t>Braddlee</a:t>
            </a:r>
            <a:r>
              <a:rPr lang="en-US" sz="1200" u="sng" kern="1200" dirty="0" smtClean="0">
                <a:solidFill>
                  <a:schemeClr val="tx1"/>
                </a:solidFill>
                <a:effectLst/>
                <a:latin typeface="+mn-lt"/>
                <a:ea typeface="+mn-ea"/>
                <a:cs typeface="+mn-cs"/>
                <a:hlinkClick r:id="rId14"/>
              </a:rPr>
              <a:t>, Casper and Miller (2013).</a:t>
            </a:r>
            <a:r>
              <a:rPr lang="en-US" sz="1200" kern="1200" dirty="0" smtClean="0">
                <a:solidFill>
                  <a:schemeClr val="tx1"/>
                </a:solidFill>
                <a:effectLst/>
                <a:latin typeface="+mn-lt"/>
                <a:ea typeface="+mn-ea"/>
                <a:cs typeface="+mn-cs"/>
              </a:rPr>
              <a:t> Adopting OER: A Case Study of Cross-Institutional Collaboration and Innovation. </a:t>
            </a:r>
            <a:r>
              <a:rPr lang="en-US" sz="1200" i="1" kern="1200" dirty="0" err="1" smtClean="0">
                <a:solidFill>
                  <a:schemeClr val="tx1"/>
                </a:solidFill>
                <a:effectLst/>
                <a:latin typeface="+mn-lt"/>
                <a:ea typeface="+mn-ea"/>
                <a:cs typeface="+mn-cs"/>
              </a:rPr>
              <a:t>Educause</a:t>
            </a:r>
            <a:r>
              <a:rPr lang="en-US" sz="1200" i="1" kern="1200" dirty="0" smtClean="0">
                <a:solidFill>
                  <a:schemeClr val="tx1"/>
                </a:solidFill>
                <a:effectLst/>
                <a:latin typeface="+mn-lt"/>
                <a:ea typeface="+mn-ea"/>
                <a:cs typeface="+mn-cs"/>
              </a:rPr>
              <a:t> Review</a:t>
            </a:r>
            <a:r>
              <a:rPr lang="en-US" sz="1200" kern="1200" dirty="0" smtClean="0">
                <a:solidFill>
                  <a:schemeClr val="tx1"/>
                </a:solidFill>
                <a:effectLst/>
                <a:latin typeface="+mn-lt"/>
                <a:ea typeface="+mn-ea"/>
                <a:cs typeface="+mn-cs"/>
              </a:rPr>
              <a:t>.  Robinson, T.J. (2015). </a:t>
            </a:r>
            <a:r>
              <a:rPr lang="en-US" sz="1200" i="1" kern="1200" dirty="0" smtClean="0">
                <a:solidFill>
                  <a:schemeClr val="tx1"/>
                </a:solidFill>
                <a:effectLst/>
                <a:latin typeface="+mn-lt"/>
                <a:ea typeface="+mn-ea"/>
                <a:cs typeface="+mn-cs"/>
              </a:rPr>
              <a:t>Open Textbooks: The Effects of Open Educational Resource Adoption on Measures of Post-secondary Student Success</a:t>
            </a:r>
            <a:r>
              <a:rPr lang="en-US" sz="1200" kern="1200" dirty="0" smtClean="0">
                <a:solidFill>
                  <a:schemeClr val="tx1"/>
                </a:solidFill>
                <a:effectLst/>
                <a:latin typeface="+mn-lt"/>
                <a:ea typeface="+mn-ea"/>
                <a:cs typeface="+mn-cs"/>
              </a:rPr>
              <a:t> (Doctoral dissertation).  </a:t>
            </a:r>
            <a:r>
              <a:rPr lang="en-US" sz="1200" u="sng" kern="1200" dirty="0" smtClean="0">
                <a:solidFill>
                  <a:schemeClr val="tx1"/>
                </a:solidFill>
                <a:effectLst/>
                <a:latin typeface="+mn-lt"/>
                <a:ea typeface="+mn-ea"/>
                <a:cs typeface="+mn-cs"/>
                <a:hlinkClick r:id="rId15"/>
              </a:rPr>
              <a:t>Robinson T. J., Fischer, L., Wiley, D. A., &amp; Hilton, J. (2014)</a:t>
            </a:r>
            <a:r>
              <a:rPr lang="en-US" sz="1200" kern="1200" dirty="0" smtClean="0">
                <a:solidFill>
                  <a:schemeClr val="tx1"/>
                </a:solidFill>
                <a:effectLst/>
                <a:latin typeface="+mn-lt"/>
                <a:ea typeface="+mn-ea"/>
                <a:cs typeface="+mn-cs"/>
              </a:rPr>
              <a:t>. The impact of open textbooks on secondary science learning outcomes. </a:t>
            </a:r>
            <a:r>
              <a:rPr lang="en-US" sz="1200" i="1" kern="1200" dirty="0" smtClean="0">
                <a:solidFill>
                  <a:schemeClr val="tx1"/>
                </a:solidFill>
                <a:effectLst/>
                <a:latin typeface="+mn-lt"/>
                <a:ea typeface="+mn-ea"/>
                <a:cs typeface="+mn-cs"/>
              </a:rPr>
              <a:t>Educational Researcher</a:t>
            </a:r>
            <a:r>
              <a:rPr lang="en-US" sz="1200" kern="1200" dirty="0" smtClean="0">
                <a:solidFill>
                  <a:schemeClr val="tx1"/>
                </a:solidFill>
                <a:effectLst/>
                <a:latin typeface="+mn-lt"/>
                <a:ea typeface="+mn-ea"/>
                <a:cs typeface="+mn-cs"/>
              </a:rPr>
              <a:t>, 43(7): 341-351. </a:t>
            </a:r>
            <a:r>
              <a:rPr lang="en-US" sz="1200" u="sng" kern="1200" dirty="0" smtClean="0">
                <a:solidFill>
                  <a:schemeClr val="tx1"/>
                </a:solidFill>
                <a:effectLst/>
                <a:latin typeface="+mn-lt"/>
                <a:ea typeface="+mn-ea"/>
                <a:cs typeface="+mn-cs"/>
                <a:hlinkClick r:id="rId16"/>
              </a:rPr>
              <a:t>Wiley, D., Hilton, J. Ellington, S., and Hall, T. (2012)</a:t>
            </a:r>
            <a:r>
              <a:rPr lang="en-US" sz="1200" kern="1200" dirty="0" smtClean="0">
                <a:solidFill>
                  <a:schemeClr val="tx1"/>
                </a:solidFill>
                <a:effectLst/>
                <a:latin typeface="+mn-lt"/>
                <a:ea typeface="+mn-ea"/>
                <a:cs typeface="+mn-cs"/>
              </a:rPr>
              <a:t>. “A preliminary examination of the cost savings and learning impacts of using open textbooks in middle and high school science classes.” </a:t>
            </a:r>
            <a:r>
              <a:rPr lang="en-US" sz="1200" i="1" kern="1200" dirty="0" smtClean="0">
                <a:solidFill>
                  <a:schemeClr val="tx1"/>
                </a:solidFill>
                <a:effectLst/>
                <a:latin typeface="+mn-lt"/>
                <a:ea typeface="+mn-ea"/>
                <a:cs typeface="+mn-cs"/>
              </a:rPr>
              <a:t>International Review of Research in Open and Distance Learning</a:t>
            </a:r>
            <a:r>
              <a:rPr lang="en-US" sz="1200" kern="1200" dirty="0" smtClean="0">
                <a:solidFill>
                  <a:schemeClr val="tx1"/>
                </a:solidFill>
                <a:effectLst/>
                <a:latin typeface="+mn-lt"/>
                <a:ea typeface="+mn-ea"/>
                <a:cs typeface="+mn-cs"/>
              </a:rPr>
              <a:t>. 13 (3), pp. 261-276.</a:t>
            </a:r>
          </a:p>
          <a:p>
            <a:endParaRPr lang="en-US" dirty="0" smtClean="0"/>
          </a:p>
          <a:p>
            <a:r>
              <a:rPr lang="en-US" dirty="0" smtClean="0"/>
              <a:t>This also</a:t>
            </a:r>
            <a:r>
              <a:rPr lang="en-US" baseline="0" dirty="0" smtClean="0"/>
              <a:t> includes Fischer et al (2015), Wiley et al. (EPAA) (2016), and Hilton et al. (IRRODL) (in press)</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D17C548-778E-4A7F-A098-E377F54E13E5}" type="slidenum">
              <a:rPr lang="en-US" smtClean="0"/>
              <a:t>50</a:t>
            </a:fld>
            <a:endParaRPr lang="en-US"/>
          </a:p>
        </p:txBody>
      </p:sp>
    </p:spTree>
    <p:extLst>
      <p:ext uri="{BB962C8B-B14F-4D97-AF65-F5344CB8AC3E}">
        <p14:creationId xmlns:p14="http://schemas.microsoft.com/office/powerpoint/2010/main" val="6333239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Across 13</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academic studies that attempted to measure results pertaining to student learning (higher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ed</a:t>
            </a:r>
            <a:r>
              <a:rPr lang="en-US" sz="1200" kern="1200" baseline="0" dirty="0" smtClean="0">
                <a:solidFill>
                  <a:schemeClr val="tx1"/>
                </a:solidFill>
                <a:effectLst/>
                <a:latin typeface="+mn-lt"/>
                <a:ea typeface="+mn-ea"/>
                <a:cs typeface="+mn-cs"/>
              </a:rPr>
              <a:t>: 15784 treatment, 99,692 control, k12: 1805 treatment 2439 control)</a:t>
            </a:r>
            <a:r>
              <a:rPr lang="en-US" sz="1200" kern="1200" dirty="0" smtClean="0">
                <a:solidFill>
                  <a:schemeClr val="tx1"/>
                </a:solidFill>
                <a:effectLst/>
                <a:latin typeface="+mn-lt"/>
                <a:ea typeface="+mn-ea"/>
                <a:cs typeface="+mn-cs"/>
              </a:rPr>
              <a:t> none showed results in which students who utilized OER performed worse than their peers who used traditional textbooks.</a:t>
            </a:r>
          </a:p>
          <a:p>
            <a:r>
              <a:rPr lang="en-US" sz="1200" u="sng" kern="1200" dirty="0" smtClean="0">
                <a:solidFill>
                  <a:schemeClr val="tx1"/>
                </a:solidFill>
                <a:effectLst/>
                <a:latin typeface="+mn-lt"/>
                <a:ea typeface="+mn-ea"/>
                <a:cs typeface="+mn-cs"/>
                <a:hlinkClick r:id="rId3"/>
              </a:rPr>
              <a:t>Allen, G., Guzman-Alvarez, A., </a:t>
            </a:r>
            <a:r>
              <a:rPr lang="en-US" sz="1200" u="sng" kern="1200" dirty="0" err="1" smtClean="0">
                <a:solidFill>
                  <a:schemeClr val="tx1"/>
                </a:solidFill>
                <a:effectLst/>
                <a:latin typeface="+mn-lt"/>
                <a:ea typeface="+mn-ea"/>
                <a:cs typeface="+mn-cs"/>
                <a:hlinkClick r:id="rId3"/>
              </a:rPr>
              <a:t>Molinaro</a:t>
            </a:r>
            <a:r>
              <a:rPr lang="en-US" sz="1200" u="sng" kern="1200" dirty="0" smtClean="0">
                <a:solidFill>
                  <a:schemeClr val="tx1"/>
                </a:solidFill>
                <a:effectLst/>
                <a:latin typeface="+mn-lt"/>
                <a:ea typeface="+mn-ea"/>
                <a:cs typeface="+mn-cs"/>
                <a:hlinkClick r:id="rId3"/>
              </a:rPr>
              <a:t>, M., Larsen, D. (2015)</a:t>
            </a:r>
            <a:r>
              <a:rPr lang="en-US" sz="1200" kern="1200" dirty="0" smtClean="0">
                <a:solidFill>
                  <a:schemeClr val="tx1"/>
                </a:solidFill>
                <a:effectLst/>
                <a:latin typeface="+mn-lt"/>
                <a:ea typeface="+mn-ea"/>
                <a:cs typeface="+mn-cs"/>
              </a:rPr>
              <a:t>. Assessing the Impact and Efficacy of the Open-Access </a:t>
            </a:r>
            <a:r>
              <a:rPr lang="en-US" sz="1200" kern="1200" dirty="0" err="1" smtClean="0">
                <a:solidFill>
                  <a:schemeClr val="tx1"/>
                </a:solidFill>
                <a:effectLst/>
                <a:latin typeface="+mn-lt"/>
                <a:ea typeface="+mn-ea"/>
                <a:cs typeface="+mn-cs"/>
              </a:rPr>
              <a:t>ChemWiki</a:t>
            </a:r>
            <a:r>
              <a:rPr lang="en-US" sz="1200" kern="1200" dirty="0" smtClean="0">
                <a:solidFill>
                  <a:schemeClr val="tx1"/>
                </a:solidFill>
                <a:effectLst/>
                <a:latin typeface="+mn-lt"/>
                <a:ea typeface="+mn-ea"/>
                <a:cs typeface="+mn-cs"/>
              </a:rPr>
              <a:t> Textbook Project. </a:t>
            </a:r>
            <a:r>
              <a:rPr lang="en-US" sz="1200" kern="1200" dirty="0" err="1" smtClean="0">
                <a:solidFill>
                  <a:schemeClr val="tx1"/>
                </a:solidFill>
                <a:effectLst/>
                <a:latin typeface="+mn-lt"/>
                <a:ea typeface="+mn-ea"/>
                <a:cs typeface="+mn-cs"/>
              </a:rPr>
              <a:t>Educause</a:t>
            </a:r>
            <a:r>
              <a:rPr lang="en-US" sz="1200" kern="1200" dirty="0" smtClean="0">
                <a:solidFill>
                  <a:schemeClr val="tx1"/>
                </a:solidFill>
                <a:effectLst/>
                <a:latin typeface="+mn-lt"/>
                <a:ea typeface="+mn-ea"/>
                <a:cs typeface="+mn-cs"/>
              </a:rPr>
              <a:t> Learning Initiative Brief, January 2015. See also </a:t>
            </a:r>
            <a:r>
              <a:rPr lang="en-US" sz="1200" u="sng" kern="1200" dirty="0" smtClean="0">
                <a:solidFill>
                  <a:schemeClr val="tx1"/>
                </a:solidFill>
                <a:effectLst/>
                <a:latin typeface="+mn-lt"/>
                <a:ea typeface="+mn-ea"/>
                <a:cs typeface="+mn-cs"/>
                <a:hlinkClick r:id="rId4"/>
              </a:rPr>
              <a:t>this newsletter</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5"/>
              </a:rPr>
              <a:t>Bowen, W. G., </a:t>
            </a:r>
            <a:r>
              <a:rPr lang="en-US" sz="1200" u="sng" kern="1200" dirty="0" err="1" smtClean="0">
                <a:solidFill>
                  <a:schemeClr val="tx1"/>
                </a:solidFill>
                <a:effectLst/>
                <a:latin typeface="+mn-lt"/>
                <a:ea typeface="+mn-ea"/>
                <a:cs typeface="+mn-cs"/>
                <a:hlinkClick r:id="rId5"/>
              </a:rPr>
              <a:t>Chingos</a:t>
            </a:r>
            <a:r>
              <a:rPr lang="en-US" sz="1200" u="sng" kern="1200" dirty="0" smtClean="0">
                <a:solidFill>
                  <a:schemeClr val="tx1"/>
                </a:solidFill>
                <a:effectLst/>
                <a:latin typeface="+mn-lt"/>
                <a:ea typeface="+mn-ea"/>
                <a:cs typeface="+mn-cs"/>
                <a:hlinkClick r:id="rId5"/>
              </a:rPr>
              <a:t>, M. M., Lack, K. A., &amp; </a:t>
            </a:r>
            <a:r>
              <a:rPr lang="en-US" sz="1200" u="sng" kern="1200" dirty="0" err="1" smtClean="0">
                <a:solidFill>
                  <a:schemeClr val="tx1"/>
                </a:solidFill>
                <a:effectLst/>
                <a:latin typeface="+mn-lt"/>
                <a:ea typeface="+mn-ea"/>
                <a:cs typeface="+mn-cs"/>
                <a:hlinkClick r:id="rId5"/>
              </a:rPr>
              <a:t>Nygren</a:t>
            </a:r>
            <a:r>
              <a:rPr lang="en-US" sz="1200" u="sng" kern="1200" dirty="0" smtClean="0">
                <a:solidFill>
                  <a:schemeClr val="tx1"/>
                </a:solidFill>
                <a:effectLst/>
                <a:latin typeface="+mn-lt"/>
                <a:ea typeface="+mn-ea"/>
                <a:cs typeface="+mn-cs"/>
                <a:hlinkClick r:id="rId5"/>
              </a:rPr>
              <a:t>, T. I. (2012)</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Interactive Learning Online at Public Universities: Evidence from Randomized Trials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Ithaka</a:t>
            </a:r>
            <a:r>
              <a:rPr lang="en-US" sz="1200" kern="1200" dirty="0" smtClean="0">
                <a:solidFill>
                  <a:schemeClr val="tx1"/>
                </a:solidFill>
                <a:effectLst/>
                <a:latin typeface="+mn-lt"/>
                <a:ea typeface="+mn-ea"/>
                <a:cs typeface="+mn-cs"/>
              </a:rPr>
              <a:t> S+R. </a:t>
            </a:r>
            <a:r>
              <a:rPr lang="en-US" sz="1200" u="sng" kern="1200" dirty="0" smtClean="0">
                <a:solidFill>
                  <a:schemeClr val="tx1"/>
                </a:solidFill>
                <a:effectLst/>
                <a:latin typeface="+mn-lt"/>
                <a:ea typeface="+mn-ea"/>
                <a:cs typeface="+mn-cs"/>
                <a:hlinkClick r:id="rId6"/>
              </a:rPr>
              <a:t>Bowen, W. G., </a:t>
            </a:r>
            <a:r>
              <a:rPr lang="en-US" sz="1200" u="sng" kern="1200" dirty="0" err="1" smtClean="0">
                <a:solidFill>
                  <a:schemeClr val="tx1"/>
                </a:solidFill>
                <a:effectLst/>
                <a:latin typeface="+mn-lt"/>
                <a:ea typeface="+mn-ea"/>
                <a:cs typeface="+mn-cs"/>
                <a:hlinkClick r:id="rId6"/>
              </a:rPr>
              <a:t>Chingos</a:t>
            </a:r>
            <a:r>
              <a:rPr lang="en-US" sz="1200" u="sng" kern="1200" dirty="0" smtClean="0">
                <a:solidFill>
                  <a:schemeClr val="tx1"/>
                </a:solidFill>
                <a:effectLst/>
                <a:latin typeface="+mn-lt"/>
                <a:ea typeface="+mn-ea"/>
                <a:cs typeface="+mn-cs"/>
                <a:hlinkClick r:id="rId6"/>
              </a:rPr>
              <a:t>, M. M., Lack, K. A., &amp; </a:t>
            </a:r>
            <a:r>
              <a:rPr lang="en-US" sz="1200" u="sng" kern="1200" dirty="0" err="1" smtClean="0">
                <a:solidFill>
                  <a:schemeClr val="tx1"/>
                </a:solidFill>
                <a:effectLst/>
                <a:latin typeface="+mn-lt"/>
                <a:ea typeface="+mn-ea"/>
                <a:cs typeface="+mn-cs"/>
                <a:hlinkClick r:id="rId6"/>
              </a:rPr>
              <a:t>Nygren</a:t>
            </a:r>
            <a:r>
              <a:rPr lang="en-US" sz="1200" u="sng" kern="1200" dirty="0" smtClean="0">
                <a:solidFill>
                  <a:schemeClr val="tx1"/>
                </a:solidFill>
                <a:effectLst/>
                <a:latin typeface="+mn-lt"/>
                <a:ea typeface="+mn-ea"/>
                <a:cs typeface="+mn-cs"/>
                <a:hlinkClick r:id="rId6"/>
              </a:rPr>
              <a:t>, T. I. (2014)</a:t>
            </a:r>
            <a:r>
              <a:rPr lang="en-US" sz="1200" kern="1200" dirty="0" smtClean="0">
                <a:solidFill>
                  <a:schemeClr val="tx1"/>
                </a:solidFill>
                <a:effectLst/>
                <a:latin typeface="+mn-lt"/>
                <a:ea typeface="+mn-ea"/>
                <a:cs typeface="+mn-cs"/>
              </a:rPr>
              <a:t>. Interactive Learning Online at Public Universities: Evidence from a Six‐Campus Randomized Trial. </a:t>
            </a:r>
            <a:r>
              <a:rPr lang="en-US" sz="1200" i="1" kern="1200" dirty="0" smtClean="0">
                <a:solidFill>
                  <a:schemeClr val="tx1"/>
                </a:solidFill>
                <a:effectLst/>
                <a:latin typeface="+mn-lt"/>
                <a:ea typeface="+mn-ea"/>
                <a:cs typeface="+mn-cs"/>
              </a:rPr>
              <a:t>Journal of Policy Analysis and Management</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33</a:t>
            </a:r>
            <a:r>
              <a:rPr lang="en-US" sz="1200" kern="1200" dirty="0" smtClean="0">
                <a:solidFill>
                  <a:schemeClr val="tx1"/>
                </a:solidFill>
                <a:effectLst/>
                <a:latin typeface="+mn-lt"/>
                <a:ea typeface="+mn-ea"/>
                <a:cs typeface="+mn-cs"/>
              </a:rPr>
              <a:t>(1), 94-111. </a:t>
            </a:r>
            <a:r>
              <a:rPr lang="en-US" sz="1200" u="sng" kern="1200" dirty="0" smtClean="0">
                <a:solidFill>
                  <a:schemeClr val="tx1"/>
                </a:solidFill>
                <a:effectLst/>
                <a:latin typeface="+mn-lt"/>
                <a:ea typeface="+mn-ea"/>
                <a:cs typeface="+mn-cs"/>
                <a:hlinkClick r:id="rId7"/>
              </a:rPr>
              <a:t>Feldstein, A., Martin, M., Hudson, A., Warren, K., Hilton, J., &amp; Wiley, D. (2012)</a:t>
            </a:r>
            <a:r>
              <a:rPr lang="en-US" sz="1200" kern="1200" dirty="0" smtClean="0">
                <a:solidFill>
                  <a:schemeClr val="tx1"/>
                </a:solidFill>
                <a:effectLst/>
                <a:latin typeface="+mn-lt"/>
                <a:ea typeface="+mn-ea"/>
                <a:cs typeface="+mn-cs"/>
              </a:rPr>
              <a:t>. Open textbooks and increased student access and outcomes. </a:t>
            </a:r>
            <a:r>
              <a:rPr lang="en-US" sz="1200" i="1" kern="1200" dirty="0" smtClean="0">
                <a:solidFill>
                  <a:schemeClr val="tx1"/>
                </a:solidFill>
                <a:effectLst/>
                <a:latin typeface="+mn-lt"/>
                <a:ea typeface="+mn-ea"/>
                <a:cs typeface="+mn-cs"/>
              </a:rPr>
              <a:t>European Journal of Open, Distance and E-Learning</a:t>
            </a:r>
            <a:r>
              <a:rPr lang="en-US" sz="1200" kern="1200" dirty="0" smtClean="0">
                <a:solidFill>
                  <a:schemeClr val="tx1"/>
                </a:solidFill>
                <a:effectLst/>
                <a:latin typeface="+mn-lt"/>
                <a:ea typeface="+mn-ea"/>
                <a:cs typeface="+mn-cs"/>
              </a:rPr>
              <a:t>. Retrieved from </a:t>
            </a:r>
            <a:r>
              <a:rPr lang="en-US" sz="1200" u="sng" kern="1200" dirty="0" smtClean="0">
                <a:solidFill>
                  <a:schemeClr val="tx1"/>
                </a:solidFill>
                <a:effectLst/>
                <a:latin typeface="+mn-lt"/>
                <a:ea typeface="+mn-ea"/>
                <a:cs typeface="+mn-cs"/>
                <a:hlinkClick r:id="rId7"/>
              </a:rPr>
              <a:t>http://www.eurodl.org/index.php?p=archives&amp;year=2012&amp;halfyear=2&amp;article=533</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8"/>
              </a:rPr>
              <a:t>Gil, P., Candelas, F., </a:t>
            </a:r>
            <a:r>
              <a:rPr lang="en-US" sz="1200" u="sng" kern="1200" dirty="0" err="1" smtClean="0">
                <a:solidFill>
                  <a:schemeClr val="tx1"/>
                </a:solidFill>
                <a:effectLst/>
                <a:latin typeface="+mn-lt"/>
                <a:ea typeface="+mn-ea"/>
                <a:cs typeface="+mn-cs"/>
                <a:hlinkClick r:id="rId8"/>
              </a:rPr>
              <a:t>Jara</a:t>
            </a:r>
            <a:r>
              <a:rPr lang="en-US" sz="1200" u="sng" kern="1200" dirty="0" smtClean="0">
                <a:solidFill>
                  <a:schemeClr val="tx1"/>
                </a:solidFill>
                <a:effectLst/>
                <a:latin typeface="+mn-lt"/>
                <a:ea typeface="+mn-ea"/>
                <a:cs typeface="+mn-cs"/>
                <a:hlinkClick r:id="rId8"/>
              </a:rPr>
              <a:t>, C., Garcia, G., Torres, F (2013)</a:t>
            </a:r>
            <a:r>
              <a:rPr lang="en-US" sz="1200" kern="1200" dirty="0" smtClean="0">
                <a:solidFill>
                  <a:schemeClr val="tx1"/>
                </a:solidFill>
                <a:effectLst/>
                <a:latin typeface="+mn-lt"/>
                <a:ea typeface="+mn-ea"/>
                <a:cs typeface="+mn-cs"/>
              </a:rPr>
              <a:t>. Web-based OERs in Computer Networks. </a:t>
            </a:r>
            <a:r>
              <a:rPr lang="en-US" sz="1200" i="1" kern="1200" dirty="0" smtClean="0">
                <a:solidFill>
                  <a:schemeClr val="tx1"/>
                </a:solidFill>
                <a:effectLst/>
                <a:latin typeface="+mn-lt"/>
                <a:ea typeface="+mn-ea"/>
                <a:cs typeface="+mn-cs"/>
              </a:rPr>
              <a:t>International Journal of Engineering Education</a:t>
            </a:r>
            <a:r>
              <a:rPr lang="en-US" sz="1200" kern="1200" dirty="0" smtClean="0">
                <a:solidFill>
                  <a:schemeClr val="tx1"/>
                </a:solidFill>
                <a:effectLst/>
                <a:latin typeface="+mn-lt"/>
                <a:ea typeface="+mn-ea"/>
                <a:cs typeface="+mn-cs"/>
              </a:rPr>
              <a:t>, 29(6), 1537-1550. (OA </a:t>
            </a:r>
            <a:r>
              <a:rPr lang="en-US" sz="1200" u="sng" kern="1200" dirty="0" smtClean="0">
                <a:solidFill>
                  <a:schemeClr val="tx1"/>
                </a:solidFill>
                <a:effectLst/>
                <a:latin typeface="+mn-lt"/>
                <a:ea typeface="+mn-ea"/>
                <a:cs typeface="+mn-cs"/>
                <a:hlinkClick r:id="rId9"/>
              </a:rPr>
              <a:t>preprint</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0"/>
              </a:rPr>
              <a:t>Hilton, J., </a:t>
            </a:r>
            <a:r>
              <a:rPr lang="en-US" sz="1200" u="sng" kern="1200" dirty="0" err="1" smtClean="0">
                <a:solidFill>
                  <a:schemeClr val="tx1"/>
                </a:solidFill>
                <a:effectLst/>
                <a:latin typeface="+mn-lt"/>
                <a:ea typeface="+mn-ea"/>
                <a:cs typeface="+mn-cs"/>
                <a:hlinkClick r:id="rId10"/>
              </a:rPr>
              <a:t>Gaudet</a:t>
            </a:r>
            <a:r>
              <a:rPr lang="en-US" sz="1200" u="sng" kern="1200" dirty="0" smtClean="0">
                <a:solidFill>
                  <a:schemeClr val="tx1"/>
                </a:solidFill>
                <a:effectLst/>
                <a:latin typeface="+mn-lt"/>
                <a:ea typeface="+mn-ea"/>
                <a:cs typeface="+mn-cs"/>
                <a:hlinkClick r:id="rId10"/>
              </a:rPr>
              <a:t>, D., Clark, P., Robinson, J., &amp; Wiley, D. (2013).</a:t>
            </a:r>
            <a:r>
              <a:rPr lang="en-US" sz="1200" kern="1200" dirty="0" smtClean="0">
                <a:solidFill>
                  <a:schemeClr val="tx1"/>
                </a:solidFill>
                <a:effectLst/>
                <a:latin typeface="+mn-lt"/>
                <a:ea typeface="+mn-ea"/>
                <a:cs typeface="+mn-cs"/>
              </a:rPr>
              <a:t> The adoption of open educational resources by one community college math department. </a:t>
            </a:r>
            <a:r>
              <a:rPr lang="en-US" sz="1200" i="1" kern="1200" dirty="0" smtClean="0">
                <a:solidFill>
                  <a:schemeClr val="tx1"/>
                </a:solidFill>
                <a:effectLst/>
                <a:latin typeface="+mn-lt"/>
                <a:ea typeface="+mn-ea"/>
                <a:cs typeface="+mn-cs"/>
              </a:rPr>
              <a:t>The International Review of Research in Open and Distance Learning</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14</a:t>
            </a:r>
            <a:r>
              <a:rPr lang="en-US" sz="1200" kern="1200" dirty="0" smtClean="0">
                <a:solidFill>
                  <a:schemeClr val="tx1"/>
                </a:solidFill>
                <a:effectLst/>
                <a:latin typeface="+mn-lt"/>
                <a:ea typeface="+mn-ea"/>
                <a:cs typeface="+mn-cs"/>
              </a:rPr>
              <a:t>(4), 37–50. </a:t>
            </a:r>
            <a:r>
              <a:rPr lang="en-US" sz="1200" u="sng" kern="1200" dirty="0" smtClean="0">
                <a:solidFill>
                  <a:schemeClr val="tx1"/>
                </a:solidFill>
                <a:effectLst/>
                <a:latin typeface="+mn-lt"/>
                <a:ea typeface="+mn-ea"/>
                <a:cs typeface="+mn-cs"/>
                <a:hlinkClick r:id="rId11"/>
              </a:rPr>
              <a:t>Hilton, J., &amp; </a:t>
            </a:r>
            <a:r>
              <a:rPr lang="en-US" sz="1200" u="sng" kern="1200" dirty="0" err="1" smtClean="0">
                <a:solidFill>
                  <a:schemeClr val="tx1"/>
                </a:solidFill>
                <a:effectLst/>
                <a:latin typeface="+mn-lt"/>
                <a:ea typeface="+mn-ea"/>
                <a:cs typeface="+mn-cs"/>
                <a:hlinkClick r:id="rId11"/>
              </a:rPr>
              <a:t>Laman</a:t>
            </a:r>
            <a:r>
              <a:rPr lang="en-US" sz="1200" u="sng" kern="1200" dirty="0" smtClean="0">
                <a:solidFill>
                  <a:schemeClr val="tx1"/>
                </a:solidFill>
                <a:effectLst/>
                <a:latin typeface="+mn-lt"/>
                <a:ea typeface="+mn-ea"/>
                <a:cs typeface="+mn-cs"/>
                <a:hlinkClick r:id="rId11"/>
              </a:rPr>
              <a:t>, C. (2012)</a:t>
            </a:r>
            <a:r>
              <a:rPr lang="en-US" sz="1200" kern="1200" dirty="0" smtClean="0">
                <a:solidFill>
                  <a:schemeClr val="tx1"/>
                </a:solidFill>
                <a:effectLst/>
                <a:latin typeface="+mn-lt"/>
                <a:ea typeface="+mn-ea"/>
                <a:cs typeface="+mn-cs"/>
              </a:rPr>
              <a:t>. One college’s use of an open psychology textbook. </a:t>
            </a:r>
            <a:r>
              <a:rPr lang="en-US" sz="1200" i="1" kern="1200" dirty="0" smtClean="0">
                <a:solidFill>
                  <a:schemeClr val="tx1"/>
                </a:solidFill>
                <a:effectLst/>
                <a:latin typeface="+mn-lt"/>
                <a:ea typeface="+mn-ea"/>
                <a:cs typeface="+mn-cs"/>
              </a:rPr>
              <a:t>Open Learning: The Journal of Open and Distance Learning</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27</a:t>
            </a:r>
            <a:r>
              <a:rPr lang="en-US" sz="1200" kern="1200" dirty="0" smtClean="0">
                <a:solidFill>
                  <a:schemeClr val="tx1"/>
                </a:solidFill>
                <a:effectLst/>
                <a:latin typeface="+mn-lt"/>
                <a:ea typeface="+mn-ea"/>
                <a:cs typeface="+mn-cs"/>
              </a:rPr>
              <a:t>(3), 201–217. Retrieved from http://www.tandfonline.com/doi/abs/10.1080/02680513.2012.716657. (</a:t>
            </a:r>
            <a:r>
              <a:rPr lang="en-US" sz="1200" u="sng" kern="1200" dirty="0" smtClean="0">
                <a:solidFill>
                  <a:schemeClr val="tx1"/>
                </a:solidFill>
                <a:effectLst/>
                <a:latin typeface="+mn-lt"/>
                <a:ea typeface="+mn-ea"/>
                <a:cs typeface="+mn-cs"/>
                <a:hlinkClick r:id="rId12"/>
              </a:rPr>
              <a:t>Open Repository Preprint</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3"/>
              </a:rPr>
              <a:t>Lovett, M., Meyer, O., &amp; </a:t>
            </a:r>
            <a:r>
              <a:rPr lang="en-US" sz="1200" u="sng" kern="1200" dirty="0" err="1" smtClean="0">
                <a:solidFill>
                  <a:schemeClr val="tx1"/>
                </a:solidFill>
                <a:effectLst/>
                <a:latin typeface="+mn-lt"/>
                <a:ea typeface="+mn-ea"/>
                <a:cs typeface="+mn-cs"/>
                <a:hlinkClick r:id="rId13"/>
              </a:rPr>
              <a:t>Thille</a:t>
            </a:r>
            <a:r>
              <a:rPr lang="en-US" sz="1200" u="sng" kern="1200" dirty="0" smtClean="0">
                <a:solidFill>
                  <a:schemeClr val="tx1"/>
                </a:solidFill>
                <a:effectLst/>
                <a:latin typeface="+mn-lt"/>
                <a:ea typeface="+mn-ea"/>
                <a:cs typeface="+mn-cs"/>
                <a:hlinkClick r:id="rId13"/>
              </a:rPr>
              <a:t>, C. (2008)</a:t>
            </a:r>
            <a:r>
              <a:rPr lang="en-US" sz="1200" kern="1200" dirty="0" smtClean="0">
                <a:solidFill>
                  <a:schemeClr val="tx1"/>
                </a:solidFill>
                <a:effectLst/>
                <a:latin typeface="+mn-lt"/>
                <a:ea typeface="+mn-ea"/>
                <a:cs typeface="+mn-cs"/>
              </a:rPr>
              <a:t>. The open learning initiative: Measuring the effectiveness of the OLI statistics course in accelerating student learning. </a:t>
            </a:r>
            <a:r>
              <a:rPr lang="en-US" sz="1200" i="1" kern="1200" dirty="0" smtClean="0">
                <a:solidFill>
                  <a:schemeClr val="tx1"/>
                </a:solidFill>
                <a:effectLst/>
                <a:latin typeface="+mn-lt"/>
                <a:ea typeface="+mn-ea"/>
                <a:cs typeface="+mn-cs"/>
              </a:rPr>
              <a:t>Journal of Interactive Media in Education</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2008 </a:t>
            </a:r>
            <a:r>
              <a:rPr lang="en-US" sz="1200" kern="1200" dirty="0" smtClean="0">
                <a:solidFill>
                  <a:schemeClr val="tx1"/>
                </a:solidFill>
                <a:effectLst/>
                <a:latin typeface="+mn-lt"/>
                <a:ea typeface="+mn-ea"/>
                <a:cs typeface="+mn-cs"/>
              </a:rPr>
              <a:t>(1). </a:t>
            </a:r>
            <a:r>
              <a:rPr lang="en-US" sz="1200" u="sng" kern="1200" dirty="0" err="1" smtClean="0">
                <a:solidFill>
                  <a:schemeClr val="tx1"/>
                </a:solidFill>
                <a:effectLst/>
                <a:latin typeface="+mn-lt"/>
                <a:ea typeface="+mn-ea"/>
                <a:cs typeface="+mn-cs"/>
                <a:hlinkClick r:id="rId14"/>
              </a:rPr>
              <a:t>Pawlyshyn</a:t>
            </a:r>
            <a:r>
              <a:rPr lang="en-US" sz="1200" u="sng" kern="1200" dirty="0" smtClean="0">
                <a:solidFill>
                  <a:schemeClr val="tx1"/>
                </a:solidFill>
                <a:effectLst/>
                <a:latin typeface="+mn-lt"/>
                <a:ea typeface="+mn-ea"/>
                <a:cs typeface="+mn-cs"/>
                <a:hlinkClick r:id="rId14"/>
              </a:rPr>
              <a:t>, </a:t>
            </a:r>
            <a:r>
              <a:rPr lang="en-US" sz="1200" u="sng" kern="1200" dirty="0" err="1" smtClean="0">
                <a:solidFill>
                  <a:schemeClr val="tx1"/>
                </a:solidFill>
                <a:effectLst/>
                <a:latin typeface="+mn-lt"/>
                <a:ea typeface="+mn-ea"/>
                <a:cs typeface="+mn-cs"/>
                <a:hlinkClick r:id="rId14"/>
              </a:rPr>
              <a:t>Braddlee</a:t>
            </a:r>
            <a:r>
              <a:rPr lang="en-US" sz="1200" u="sng" kern="1200" dirty="0" smtClean="0">
                <a:solidFill>
                  <a:schemeClr val="tx1"/>
                </a:solidFill>
                <a:effectLst/>
                <a:latin typeface="+mn-lt"/>
                <a:ea typeface="+mn-ea"/>
                <a:cs typeface="+mn-cs"/>
                <a:hlinkClick r:id="rId14"/>
              </a:rPr>
              <a:t>, Casper and Miller (2013).</a:t>
            </a:r>
            <a:r>
              <a:rPr lang="en-US" sz="1200" kern="1200" dirty="0" smtClean="0">
                <a:solidFill>
                  <a:schemeClr val="tx1"/>
                </a:solidFill>
                <a:effectLst/>
                <a:latin typeface="+mn-lt"/>
                <a:ea typeface="+mn-ea"/>
                <a:cs typeface="+mn-cs"/>
              </a:rPr>
              <a:t> Adopting OER: A Case Study of Cross-Institutional Collaboration and Innovation. </a:t>
            </a:r>
            <a:r>
              <a:rPr lang="en-US" sz="1200" i="1" kern="1200" dirty="0" err="1" smtClean="0">
                <a:solidFill>
                  <a:schemeClr val="tx1"/>
                </a:solidFill>
                <a:effectLst/>
                <a:latin typeface="+mn-lt"/>
                <a:ea typeface="+mn-ea"/>
                <a:cs typeface="+mn-cs"/>
              </a:rPr>
              <a:t>Educause</a:t>
            </a:r>
            <a:r>
              <a:rPr lang="en-US" sz="1200" i="1" kern="1200" dirty="0" smtClean="0">
                <a:solidFill>
                  <a:schemeClr val="tx1"/>
                </a:solidFill>
                <a:effectLst/>
                <a:latin typeface="+mn-lt"/>
                <a:ea typeface="+mn-ea"/>
                <a:cs typeface="+mn-cs"/>
              </a:rPr>
              <a:t> Review</a:t>
            </a:r>
            <a:r>
              <a:rPr lang="en-US" sz="1200" kern="1200" dirty="0" smtClean="0">
                <a:solidFill>
                  <a:schemeClr val="tx1"/>
                </a:solidFill>
                <a:effectLst/>
                <a:latin typeface="+mn-lt"/>
                <a:ea typeface="+mn-ea"/>
                <a:cs typeface="+mn-cs"/>
              </a:rPr>
              <a:t>.  Robinson, T.J. (2015). </a:t>
            </a:r>
            <a:r>
              <a:rPr lang="en-US" sz="1200" i="1" kern="1200" dirty="0" smtClean="0">
                <a:solidFill>
                  <a:schemeClr val="tx1"/>
                </a:solidFill>
                <a:effectLst/>
                <a:latin typeface="+mn-lt"/>
                <a:ea typeface="+mn-ea"/>
                <a:cs typeface="+mn-cs"/>
              </a:rPr>
              <a:t>Open Textbooks: The Effects of Open Educational Resource Adoption on Measures of Post-secondary Student Success</a:t>
            </a:r>
            <a:r>
              <a:rPr lang="en-US" sz="1200" kern="1200" dirty="0" smtClean="0">
                <a:solidFill>
                  <a:schemeClr val="tx1"/>
                </a:solidFill>
                <a:effectLst/>
                <a:latin typeface="+mn-lt"/>
                <a:ea typeface="+mn-ea"/>
                <a:cs typeface="+mn-cs"/>
              </a:rPr>
              <a:t> (Doctoral dissertation).  </a:t>
            </a:r>
            <a:r>
              <a:rPr lang="en-US" sz="1200" u="sng" kern="1200" dirty="0" smtClean="0">
                <a:solidFill>
                  <a:schemeClr val="tx1"/>
                </a:solidFill>
                <a:effectLst/>
                <a:latin typeface="+mn-lt"/>
                <a:ea typeface="+mn-ea"/>
                <a:cs typeface="+mn-cs"/>
                <a:hlinkClick r:id="rId15"/>
              </a:rPr>
              <a:t>Robinson T. J., Fischer, L., Wiley, D. A., &amp; Hilton, J. (2014)</a:t>
            </a:r>
            <a:r>
              <a:rPr lang="en-US" sz="1200" kern="1200" dirty="0" smtClean="0">
                <a:solidFill>
                  <a:schemeClr val="tx1"/>
                </a:solidFill>
                <a:effectLst/>
                <a:latin typeface="+mn-lt"/>
                <a:ea typeface="+mn-ea"/>
                <a:cs typeface="+mn-cs"/>
              </a:rPr>
              <a:t>. The impact of open textbooks on secondary science learning outcomes. </a:t>
            </a:r>
            <a:r>
              <a:rPr lang="en-US" sz="1200" i="1" kern="1200" dirty="0" smtClean="0">
                <a:solidFill>
                  <a:schemeClr val="tx1"/>
                </a:solidFill>
                <a:effectLst/>
                <a:latin typeface="+mn-lt"/>
                <a:ea typeface="+mn-ea"/>
                <a:cs typeface="+mn-cs"/>
              </a:rPr>
              <a:t>Educational Researcher</a:t>
            </a:r>
            <a:r>
              <a:rPr lang="en-US" sz="1200" kern="1200" dirty="0" smtClean="0">
                <a:solidFill>
                  <a:schemeClr val="tx1"/>
                </a:solidFill>
                <a:effectLst/>
                <a:latin typeface="+mn-lt"/>
                <a:ea typeface="+mn-ea"/>
                <a:cs typeface="+mn-cs"/>
              </a:rPr>
              <a:t>, 43(7): 341-351. </a:t>
            </a:r>
            <a:r>
              <a:rPr lang="en-US" sz="1200" u="sng" kern="1200" dirty="0" smtClean="0">
                <a:solidFill>
                  <a:schemeClr val="tx1"/>
                </a:solidFill>
                <a:effectLst/>
                <a:latin typeface="+mn-lt"/>
                <a:ea typeface="+mn-ea"/>
                <a:cs typeface="+mn-cs"/>
                <a:hlinkClick r:id="rId16"/>
              </a:rPr>
              <a:t>Wiley, D., Hilton, J. Ellington, S., and Hall, T. (2012)</a:t>
            </a:r>
            <a:r>
              <a:rPr lang="en-US" sz="1200" kern="1200" dirty="0" smtClean="0">
                <a:solidFill>
                  <a:schemeClr val="tx1"/>
                </a:solidFill>
                <a:effectLst/>
                <a:latin typeface="+mn-lt"/>
                <a:ea typeface="+mn-ea"/>
                <a:cs typeface="+mn-cs"/>
              </a:rPr>
              <a:t>. “A preliminary examination of the cost savings and learning impacts of using open textbooks in middle and high school science classes.” </a:t>
            </a:r>
            <a:r>
              <a:rPr lang="en-US" sz="1200" i="1" kern="1200" dirty="0" smtClean="0">
                <a:solidFill>
                  <a:schemeClr val="tx1"/>
                </a:solidFill>
                <a:effectLst/>
                <a:latin typeface="+mn-lt"/>
                <a:ea typeface="+mn-ea"/>
                <a:cs typeface="+mn-cs"/>
              </a:rPr>
              <a:t>International Review of Research in Open and Distance Learning</a:t>
            </a:r>
            <a:r>
              <a:rPr lang="en-US" sz="1200" kern="1200" dirty="0" smtClean="0">
                <a:solidFill>
                  <a:schemeClr val="tx1"/>
                </a:solidFill>
                <a:effectLst/>
                <a:latin typeface="+mn-lt"/>
                <a:ea typeface="+mn-ea"/>
                <a:cs typeface="+mn-cs"/>
              </a:rPr>
              <a:t>. 13 (3), pp. 261-276.</a:t>
            </a:r>
          </a:p>
          <a:p>
            <a:endParaRPr lang="en-US" dirty="0" smtClean="0"/>
          </a:p>
          <a:p>
            <a:r>
              <a:rPr lang="en-US" dirty="0" smtClean="0"/>
              <a:t>This also</a:t>
            </a:r>
            <a:r>
              <a:rPr lang="en-US" baseline="0" dirty="0" smtClean="0"/>
              <a:t> includes Fischer et al (2015), Wiley et al. (EPAA) (2016), and Hilton et al. (IRRODL) (in press)</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D17C548-778E-4A7F-A098-E377F54E13E5}" type="slidenum">
              <a:rPr lang="en-US" smtClean="0"/>
              <a:t>51</a:t>
            </a:fld>
            <a:endParaRPr lang="en-US"/>
          </a:p>
        </p:txBody>
      </p:sp>
    </p:spTree>
    <p:extLst>
      <p:ext uri="{BB962C8B-B14F-4D97-AF65-F5344CB8AC3E}">
        <p14:creationId xmlns:p14="http://schemas.microsoft.com/office/powerpoint/2010/main" val="19945256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Across 13</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academic studies that attempted to measure results pertaining to student learning (higher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ed</a:t>
            </a:r>
            <a:r>
              <a:rPr lang="en-US" sz="1200" kern="1200" baseline="0" dirty="0" smtClean="0">
                <a:solidFill>
                  <a:schemeClr val="tx1"/>
                </a:solidFill>
                <a:effectLst/>
                <a:latin typeface="+mn-lt"/>
                <a:ea typeface="+mn-ea"/>
                <a:cs typeface="+mn-cs"/>
              </a:rPr>
              <a:t>: 15784 treatment, 99,692 control, k12: 1805 treatment 2439 control)</a:t>
            </a:r>
            <a:r>
              <a:rPr lang="en-US" sz="1200" kern="1200" dirty="0" smtClean="0">
                <a:solidFill>
                  <a:schemeClr val="tx1"/>
                </a:solidFill>
                <a:effectLst/>
                <a:latin typeface="+mn-lt"/>
                <a:ea typeface="+mn-ea"/>
                <a:cs typeface="+mn-cs"/>
              </a:rPr>
              <a:t> none showed results in which students who utilized OER performed worse than their peers who used traditional textbooks.</a:t>
            </a:r>
          </a:p>
          <a:p>
            <a:r>
              <a:rPr lang="en-US" sz="1200" u="sng" kern="1200" dirty="0" smtClean="0">
                <a:solidFill>
                  <a:schemeClr val="tx1"/>
                </a:solidFill>
                <a:effectLst/>
                <a:latin typeface="+mn-lt"/>
                <a:ea typeface="+mn-ea"/>
                <a:cs typeface="+mn-cs"/>
                <a:hlinkClick r:id="rId3"/>
              </a:rPr>
              <a:t>Allen, G., Guzman-Alvarez, A., </a:t>
            </a:r>
            <a:r>
              <a:rPr lang="en-US" sz="1200" u="sng" kern="1200" dirty="0" err="1" smtClean="0">
                <a:solidFill>
                  <a:schemeClr val="tx1"/>
                </a:solidFill>
                <a:effectLst/>
                <a:latin typeface="+mn-lt"/>
                <a:ea typeface="+mn-ea"/>
                <a:cs typeface="+mn-cs"/>
                <a:hlinkClick r:id="rId3"/>
              </a:rPr>
              <a:t>Molinaro</a:t>
            </a:r>
            <a:r>
              <a:rPr lang="en-US" sz="1200" u="sng" kern="1200" dirty="0" smtClean="0">
                <a:solidFill>
                  <a:schemeClr val="tx1"/>
                </a:solidFill>
                <a:effectLst/>
                <a:latin typeface="+mn-lt"/>
                <a:ea typeface="+mn-ea"/>
                <a:cs typeface="+mn-cs"/>
                <a:hlinkClick r:id="rId3"/>
              </a:rPr>
              <a:t>, M., Larsen, D. (2015)</a:t>
            </a:r>
            <a:r>
              <a:rPr lang="en-US" sz="1200" kern="1200" dirty="0" smtClean="0">
                <a:solidFill>
                  <a:schemeClr val="tx1"/>
                </a:solidFill>
                <a:effectLst/>
                <a:latin typeface="+mn-lt"/>
                <a:ea typeface="+mn-ea"/>
                <a:cs typeface="+mn-cs"/>
              </a:rPr>
              <a:t>. Assessing the Impact and Efficacy of the Open-Access </a:t>
            </a:r>
            <a:r>
              <a:rPr lang="en-US" sz="1200" kern="1200" dirty="0" err="1" smtClean="0">
                <a:solidFill>
                  <a:schemeClr val="tx1"/>
                </a:solidFill>
                <a:effectLst/>
                <a:latin typeface="+mn-lt"/>
                <a:ea typeface="+mn-ea"/>
                <a:cs typeface="+mn-cs"/>
              </a:rPr>
              <a:t>ChemWiki</a:t>
            </a:r>
            <a:r>
              <a:rPr lang="en-US" sz="1200" kern="1200" dirty="0" smtClean="0">
                <a:solidFill>
                  <a:schemeClr val="tx1"/>
                </a:solidFill>
                <a:effectLst/>
                <a:latin typeface="+mn-lt"/>
                <a:ea typeface="+mn-ea"/>
                <a:cs typeface="+mn-cs"/>
              </a:rPr>
              <a:t> Textbook Project. </a:t>
            </a:r>
            <a:r>
              <a:rPr lang="en-US" sz="1200" kern="1200" dirty="0" err="1" smtClean="0">
                <a:solidFill>
                  <a:schemeClr val="tx1"/>
                </a:solidFill>
                <a:effectLst/>
                <a:latin typeface="+mn-lt"/>
                <a:ea typeface="+mn-ea"/>
                <a:cs typeface="+mn-cs"/>
              </a:rPr>
              <a:t>Educause</a:t>
            </a:r>
            <a:r>
              <a:rPr lang="en-US" sz="1200" kern="1200" dirty="0" smtClean="0">
                <a:solidFill>
                  <a:schemeClr val="tx1"/>
                </a:solidFill>
                <a:effectLst/>
                <a:latin typeface="+mn-lt"/>
                <a:ea typeface="+mn-ea"/>
                <a:cs typeface="+mn-cs"/>
              </a:rPr>
              <a:t> Learning Initiative Brief, January 2015. See also </a:t>
            </a:r>
            <a:r>
              <a:rPr lang="en-US" sz="1200" u="sng" kern="1200" dirty="0" smtClean="0">
                <a:solidFill>
                  <a:schemeClr val="tx1"/>
                </a:solidFill>
                <a:effectLst/>
                <a:latin typeface="+mn-lt"/>
                <a:ea typeface="+mn-ea"/>
                <a:cs typeface="+mn-cs"/>
                <a:hlinkClick r:id="rId4"/>
              </a:rPr>
              <a:t>this newsletter</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5"/>
              </a:rPr>
              <a:t>Bowen, W. G., </a:t>
            </a:r>
            <a:r>
              <a:rPr lang="en-US" sz="1200" u="sng" kern="1200" dirty="0" err="1" smtClean="0">
                <a:solidFill>
                  <a:schemeClr val="tx1"/>
                </a:solidFill>
                <a:effectLst/>
                <a:latin typeface="+mn-lt"/>
                <a:ea typeface="+mn-ea"/>
                <a:cs typeface="+mn-cs"/>
                <a:hlinkClick r:id="rId5"/>
              </a:rPr>
              <a:t>Chingos</a:t>
            </a:r>
            <a:r>
              <a:rPr lang="en-US" sz="1200" u="sng" kern="1200" dirty="0" smtClean="0">
                <a:solidFill>
                  <a:schemeClr val="tx1"/>
                </a:solidFill>
                <a:effectLst/>
                <a:latin typeface="+mn-lt"/>
                <a:ea typeface="+mn-ea"/>
                <a:cs typeface="+mn-cs"/>
                <a:hlinkClick r:id="rId5"/>
              </a:rPr>
              <a:t>, M. M., Lack, K. A., &amp; </a:t>
            </a:r>
            <a:r>
              <a:rPr lang="en-US" sz="1200" u="sng" kern="1200" dirty="0" err="1" smtClean="0">
                <a:solidFill>
                  <a:schemeClr val="tx1"/>
                </a:solidFill>
                <a:effectLst/>
                <a:latin typeface="+mn-lt"/>
                <a:ea typeface="+mn-ea"/>
                <a:cs typeface="+mn-cs"/>
                <a:hlinkClick r:id="rId5"/>
              </a:rPr>
              <a:t>Nygren</a:t>
            </a:r>
            <a:r>
              <a:rPr lang="en-US" sz="1200" u="sng" kern="1200" dirty="0" smtClean="0">
                <a:solidFill>
                  <a:schemeClr val="tx1"/>
                </a:solidFill>
                <a:effectLst/>
                <a:latin typeface="+mn-lt"/>
                <a:ea typeface="+mn-ea"/>
                <a:cs typeface="+mn-cs"/>
                <a:hlinkClick r:id="rId5"/>
              </a:rPr>
              <a:t>, T. I. (2012)</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Interactive Learning Online at Public Universities: Evidence from Randomized Trials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Ithaka</a:t>
            </a:r>
            <a:r>
              <a:rPr lang="en-US" sz="1200" kern="1200" dirty="0" smtClean="0">
                <a:solidFill>
                  <a:schemeClr val="tx1"/>
                </a:solidFill>
                <a:effectLst/>
                <a:latin typeface="+mn-lt"/>
                <a:ea typeface="+mn-ea"/>
                <a:cs typeface="+mn-cs"/>
              </a:rPr>
              <a:t> S+R. </a:t>
            </a:r>
            <a:r>
              <a:rPr lang="en-US" sz="1200" u="sng" kern="1200" dirty="0" smtClean="0">
                <a:solidFill>
                  <a:schemeClr val="tx1"/>
                </a:solidFill>
                <a:effectLst/>
                <a:latin typeface="+mn-lt"/>
                <a:ea typeface="+mn-ea"/>
                <a:cs typeface="+mn-cs"/>
                <a:hlinkClick r:id="rId6"/>
              </a:rPr>
              <a:t>Bowen, W. G., </a:t>
            </a:r>
            <a:r>
              <a:rPr lang="en-US" sz="1200" u="sng" kern="1200" dirty="0" err="1" smtClean="0">
                <a:solidFill>
                  <a:schemeClr val="tx1"/>
                </a:solidFill>
                <a:effectLst/>
                <a:latin typeface="+mn-lt"/>
                <a:ea typeface="+mn-ea"/>
                <a:cs typeface="+mn-cs"/>
                <a:hlinkClick r:id="rId6"/>
              </a:rPr>
              <a:t>Chingos</a:t>
            </a:r>
            <a:r>
              <a:rPr lang="en-US" sz="1200" u="sng" kern="1200" dirty="0" smtClean="0">
                <a:solidFill>
                  <a:schemeClr val="tx1"/>
                </a:solidFill>
                <a:effectLst/>
                <a:latin typeface="+mn-lt"/>
                <a:ea typeface="+mn-ea"/>
                <a:cs typeface="+mn-cs"/>
                <a:hlinkClick r:id="rId6"/>
              </a:rPr>
              <a:t>, M. M., Lack, K. A., &amp; </a:t>
            </a:r>
            <a:r>
              <a:rPr lang="en-US" sz="1200" u="sng" kern="1200" dirty="0" err="1" smtClean="0">
                <a:solidFill>
                  <a:schemeClr val="tx1"/>
                </a:solidFill>
                <a:effectLst/>
                <a:latin typeface="+mn-lt"/>
                <a:ea typeface="+mn-ea"/>
                <a:cs typeface="+mn-cs"/>
                <a:hlinkClick r:id="rId6"/>
              </a:rPr>
              <a:t>Nygren</a:t>
            </a:r>
            <a:r>
              <a:rPr lang="en-US" sz="1200" u="sng" kern="1200" dirty="0" smtClean="0">
                <a:solidFill>
                  <a:schemeClr val="tx1"/>
                </a:solidFill>
                <a:effectLst/>
                <a:latin typeface="+mn-lt"/>
                <a:ea typeface="+mn-ea"/>
                <a:cs typeface="+mn-cs"/>
                <a:hlinkClick r:id="rId6"/>
              </a:rPr>
              <a:t>, T. I. (2014)</a:t>
            </a:r>
            <a:r>
              <a:rPr lang="en-US" sz="1200" kern="1200" dirty="0" smtClean="0">
                <a:solidFill>
                  <a:schemeClr val="tx1"/>
                </a:solidFill>
                <a:effectLst/>
                <a:latin typeface="+mn-lt"/>
                <a:ea typeface="+mn-ea"/>
                <a:cs typeface="+mn-cs"/>
              </a:rPr>
              <a:t>. Interactive Learning Online at Public Universities: Evidence from a Six‐Campus Randomized Trial. </a:t>
            </a:r>
            <a:r>
              <a:rPr lang="en-US" sz="1200" i="1" kern="1200" dirty="0" smtClean="0">
                <a:solidFill>
                  <a:schemeClr val="tx1"/>
                </a:solidFill>
                <a:effectLst/>
                <a:latin typeface="+mn-lt"/>
                <a:ea typeface="+mn-ea"/>
                <a:cs typeface="+mn-cs"/>
              </a:rPr>
              <a:t>Journal of Policy Analysis and Management</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33</a:t>
            </a:r>
            <a:r>
              <a:rPr lang="en-US" sz="1200" kern="1200" dirty="0" smtClean="0">
                <a:solidFill>
                  <a:schemeClr val="tx1"/>
                </a:solidFill>
                <a:effectLst/>
                <a:latin typeface="+mn-lt"/>
                <a:ea typeface="+mn-ea"/>
                <a:cs typeface="+mn-cs"/>
              </a:rPr>
              <a:t>(1), 94-111. </a:t>
            </a:r>
            <a:r>
              <a:rPr lang="en-US" sz="1200" u="sng" kern="1200" dirty="0" smtClean="0">
                <a:solidFill>
                  <a:schemeClr val="tx1"/>
                </a:solidFill>
                <a:effectLst/>
                <a:latin typeface="+mn-lt"/>
                <a:ea typeface="+mn-ea"/>
                <a:cs typeface="+mn-cs"/>
                <a:hlinkClick r:id="rId7"/>
              </a:rPr>
              <a:t>Feldstein, A., Martin, M., Hudson, A., Warren, K., Hilton, J., &amp; Wiley, D. (2012)</a:t>
            </a:r>
            <a:r>
              <a:rPr lang="en-US" sz="1200" kern="1200" dirty="0" smtClean="0">
                <a:solidFill>
                  <a:schemeClr val="tx1"/>
                </a:solidFill>
                <a:effectLst/>
                <a:latin typeface="+mn-lt"/>
                <a:ea typeface="+mn-ea"/>
                <a:cs typeface="+mn-cs"/>
              </a:rPr>
              <a:t>. Open textbooks and increased student access and outcomes. </a:t>
            </a:r>
            <a:r>
              <a:rPr lang="en-US" sz="1200" i="1" kern="1200" dirty="0" smtClean="0">
                <a:solidFill>
                  <a:schemeClr val="tx1"/>
                </a:solidFill>
                <a:effectLst/>
                <a:latin typeface="+mn-lt"/>
                <a:ea typeface="+mn-ea"/>
                <a:cs typeface="+mn-cs"/>
              </a:rPr>
              <a:t>European Journal of Open, Distance and E-Learning</a:t>
            </a:r>
            <a:r>
              <a:rPr lang="en-US" sz="1200" kern="1200" dirty="0" smtClean="0">
                <a:solidFill>
                  <a:schemeClr val="tx1"/>
                </a:solidFill>
                <a:effectLst/>
                <a:latin typeface="+mn-lt"/>
                <a:ea typeface="+mn-ea"/>
                <a:cs typeface="+mn-cs"/>
              </a:rPr>
              <a:t>. Retrieved from </a:t>
            </a:r>
            <a:r>
              <a:rPr lang="en-US" sz="1200" u="sng" kern="1200" dirty="0" smtClean="0">
                <a:solidFill>
                  <a:schemeClr val="tx1"/>
                </a:solidFill>
                <a:effectLst/>
                <a:latin typeface="+mn-lt"/>
                <a:ea typeface="+mn-ea"/>
                <a:cs typeface="+mn-cs"/>
                <a:hlinkClick r:id="rId7"/>
              </a:rPr>
              <a:t>http://www.eurodl.org/index.php?p=archives&amp;year=2012&amp;halfyear=2&amp;article=533</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8"/>
              </a:rPr>
              <a:t>Gil, P., Candelas, F., </a:t>
            </a:r>
            <a:r>
              <a:rPr lang="en-US" sz="1200" u="sng" kern="1200" dirty="0" err="1" smtClean="0">
                <a:solidFill>
                  <a:schemeClr val="tx1"/>
                </a:solidFill>
                <a:effectLst/>
                <a:latin typeface="+mn-lt"/>
                <a:ea typeface="+mn-ea"/>
                <a:cs typeface="+mn-cs"/>
                <a:hlinkClick r:id="rId8"/>
              </a:rPr>
              <a:t>Jara</a:t>
            </a:r>
            <a:r>
              <a:rPr lang="en-US" sz="1200" u="sng" kern="1200" dirty="0" smtClean="0">
                <a:solidFill>
                  <a:schemeClr val="tx1"/>
                </a:solidFill>
                <a:effectLst/>
                <a:latin typeface="+mn-lt"/>
                <a:ea typeface="+mn-ea"/>
                <a:cs typeface="+mn-cs"/>
                <a:hlinkClick r:id="rId8"/>
              </a:rPr>
              <a:t>, C., Garcia, G., Torres, F (2013)</a:t>
            </a:r>
            <a:r>
              <a:rPr lang="en-US" sz="1200" kern="1200" dirty="0" smtClean="0">
                <a:solidFill>
                  <a:schemeClr val="tx1"/>
                </a:solidFill>
                <a:effectLst/>
                <a:latin typeface="+mn-lt"/>
                <a:ea typeface="+mn-ea"/>
                <a:cs typeface="+mn-cs"/>
              </a:rPr>
              <a:t>. Web-based OERs in Computer Networks. </a:t>
            </a:r>
            <a:r>
              <a:rPr lang="en-US" sz="1200" i="1" kern="1200" dirty="0" smtClean="0">
                <a:solidFill>
                  <a:schemeClr val="tx1"/>
                </a:solidFill>
                <a:effectLst/>
                <a:latin typeface="+mn-lt"/>
                <a:ea typeface="+mn-ea"/>
                <a:cs typeface="+mn-cs"/>
              </a:rPr>
              <a:t>International Journal of Engineering Education</a:t>
            </a:r>
            <a:r>
              <a:rPr lang="en-US" sz="1200" kern="1200" dirty="0" smtClean="0">
                <a:solidFill>
                  <a:schemeClr val="tx1"/>
                </a:solidFill>
                <a:effectLst/>
                <a:latin typeface="+mn-lt"/>
                <a:ea typeface="+mn-ea"/>
                <a:cs typeface="+mn-cs"/>
              </a:rPr>
              <a:t>, 29(6), 1537-1550. (OA </a:t>
            </a:r>
            <a:r>
              <a:rPr lang="en-US" sz="1200" u="sng" kern="1200" dirty="0" smtClean="0">
                <a:solidFill>
                  <a:schemeClr val="tx1"/>
                </a:solidFill>
                <a:effectLst/>
                <a:latin typeface="+mn-lt"/>
                <a:ea typeface="+mn-ea"/>
                <a:cs typeface="+mn-cs"/>
                <a:hlinkClick r:id="rId9"/>
              </a:rPr>
              <a:t>preprint</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0"/>
              </a:rPr>
              <a:t>Hilton, J., </a:t>
            </a:r>
            <a:r>
              <a:rPr lang="en-US" sz="1200" u="sng" kern="1200" dirty="0" err="1" smtClean="0">
                <a:solidFill>
                  <a:schemeClr val="tx1"/>
                </a:solidFill>
                <a:effectLst/>
                <a:latin typeface="+mn-lt"/>
                <a:ea typeface="+mn-ea"/>
                <a:cs typeface="+mn-cs"/>
                <a:hlinkClick r:id="rId10"/>
              </a:rPr>
              <a:t>Gaudet</a:t>
            </a:r>
            <a:r>
              <a:rPr lang="en-US" sz="1200" u="sng" kern="1200" dirty="0" smtClean="0">
                <a:solidFill>
                  <a:schemeClr val="tx1"/>
                </a:solidFill>
                <a:effectLst/>
                <a:latin typeface="+mn-lt"/>
                <a:ea typeface="+mn-ea"/>
                <a:cs typeface="+mn-cs"/>
                <a:hlinkClick r:id="rId10"/>
              </a:rPr>
              <a:t>, D., Clark, P., Robinson, J., &amp; Wiley, D. (2013).</a:t>
            </a:r>
            <a:r>
              <a:rPr lang="en-US" sz="1200" kern="1200" dirty="0" smtClean="0">
                <a:solidFill>
                  <a:schemeClr val="tx1"/>
                </a:solidFill>
                <a:effectLst/>
                <a:latin typeface="+mn-lt"/>
                <a:ea typeface="+mn-ea"/>
                <a:cs typeface="+mn-cs"/>
              </a:rPr>
              <a:t> The adoption of open educational resources by one community college math department. </a:t>
            </a:r>
            <a:r>
              <a:rPr lang="en-US" sz="1200" i="1" kern="1200" dirty="0" smtClean="0">
                <a:solidFill>
                  <a:schemeClr val="tx1"/>
                </a:solidFill>
                <a:effectLst/>
                <a:latin typeface="+mn-lt"/>
                <a:ea typeface="+mn-ea"/>
                <a:cs typeface="+mn-cs"/>
              </a:rPr>
              <a:t>The International Review of Research in Open and Distance Learning</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14</a:t>
            </a:r>
            <a:r>
              <a:rPr lang="en-US" sz="1200" kern="1200" dirty="0" smtClean="0">
                <a:solidFill>
                  <a:schemeClr val="tx1"/>
                </a:solidFill>
                <a:effectLst/>
                <a:latin typeface="+mn-lt"/>
                <a:ea typeface="+mn-ea"/>
                <a:cs typeface="+mn-cs"/>
              </a:rPr>
              <a:t>(4), 37–50. </a:t>
            </a:r>
            <a:r>
              <a:rPr lang="en-US" sz="1200" u="sng" kern="1200" dirty="0" smtClean="0">
                <a:solidFill>
                  <a:schemeClr val="tx1"/>
                </a:solidFill>
                <a:effectLst/>
                <a:latin typeface="+mn-lt"/>
                <a:ea typeface="+mn-ea"/>
                <a:cs typeface="+mn-cs"/>
                <a:hlinkClick r:id="rId11"/>
              </a:rPr>
              <a:t>Hilton, J., &amp; </a:t>
            </a:r>
            <a:r>
              <a:rPr lang="en-US" sz="1200" u="sng" kern="1200" dirty="0" err="1" smtClean="0">
                <a:solidFill>
                  <a:schemeClr val="tx1"/>
                </a:solidFill>
                <a:effectLst/>
                <a:latin typeface="+mn-lt"/>
                <a:ea typeface="+mn-ea"/>
                <a:cs typeface="+mn-cs"/>
                <a:hlinkClick r:id="rId11"/>
              </a:rPr>
              <a:t>Laman</a:t>
            </a:r>
            <a:r>
              <a:rPr lang="en-US" sz="1200" u="sng" kern="1200" dirty="0" smtClean="0">
                <a:solidFill>
                  <a:schemeClr val="tx1"/>
                </a:solidFill>
                <a:effectLst/>
                <a:latin typeface="+mn-lt"/>
                <a:ea typeface="+mn-ea"/>
                <a:cs typeface="+mn-cs"/>
                <a:hlinkClick r:id="rId11"/>
              </a:rPr>
              <a:t>, C. (2012)</a:t>
            </a:r>
            <a:r>
              <a:rPr lang="en-US" sz="1200" kern="1200" dirty="0" smtClean="0">
                <a:solidFill>
                  <a:schemeClr val="tx1"/>
                </a:solidFill>
                <a:effectLst/>
                <a:latin typeface="+mn-lt"/>
                <a:ea typeface="+mn-ea"/>
                <a:cs typeface="+mn-cs"/>
              </a:rPr>
              <a:t>. One college’s use of an open psychology textbook. </a:t>
            </a:r>
            <a:r>
              <a:rPr lang="en-US" sz="1200" i="1" kern="1200" dirty="0" smtClean="0">
                <a:solidFill>
                  <a:schemeClr val="tx1"/>
                </a:solidFill>
                <a:effectLst/>
                <a:latin typeface="+mn-lt"/>
                <a:ea typeface="+mn-ea"/>
                <a:cs typeface="+mn-cs"/>
              </a:rPr>
              <a:t>Open Learning: The Journal of Open and Distance Learning</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27</a:t>
            </a:r>
            <a:r>
              <a:rPr lang="en-US" sz="1200" kern="1200" dirty="0" smtClean="0">
                <a:solidFill>
                  <a:schemeClr val="tx1"/>
                </a:solidFill>
                <a:effectLst/>
                <a:latin typeface="+mn-lt"/>
                <a:ea typeface="+mn-ea"/>
                <a:cs typeface="+mn-cs"/>
              </a:rPr>
              <a:t>(3), 201–217. Retrieved from http://www.tandfonline.com/doi/abs/10.1080/02680513.2012.716657. (</a:t>
            </a:r>
            <a:r>
              <a:rPr lang="en-US" sz="1200" u="sng" kern="1200" dirty="0" smtClean="0">
                <a:solidFill>
                  <a:schemeClr val="tx1"/>
                </a:solidFill>
                <a:effectLst/>
                <a:latin typeface="+mn-lt"/>
                <a:ea typeface="+mn-ea"/>
                <a:cs typeface="+mn-cs"/>
                <a:hlinkClick r:id="rId12"/>
              </a:rPr>
              <a:t>Open Repository Preprint</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3"/>
              </a:rPr>
              <a:t>Lovett, M., Meyer, O., &amp; </a:t>
            </a:r>
            <a:r>
              <a:rPr lang="en-US" sz="1200" u="sng" kern="1200" dirty="0" err="1" smtClean="0">
                <a:solidFill>
                  <a:schemeClr val="tx1"/>
                </a:solidFill>
                <a:effectLst/>
                <a:latin typeface="+mn-lt"/>
                <a:ea typeface="+mn-ea"/>
                <a:cs typeface="+mn-cs"/>
                <a:hlinkClick r:id="rId13"/>
              </a:rPr>
              <a:t>Thille</a:t>
            </a:r>
            <a:r>
              <a:rPr lang="en-US" sz="1200" u="sng" kern="1200" dirty="0" smtClean="0">
                <a:solidFill>
                  <a:schemeClr val="tx1"/>
                </a:solidFill>
                <a:effectLst/>
                <a:latin typeface="+mn-lt"/>
                <a:ea typeface="+mn-ea"/>
                <a:cs typeface="+mn-cs"/>
                <a:hlinkClick r:id="rId13"/>
              </a:rPr>
              <a:t>, C. (2008)</a:t>
            </a:r>
            <a:r>
              <a:rPr lang="en-US" sz="1200" kern="1200" dirty="0" smtClean="0">
                <a:solidFill>
                  <a:schemeClr val="tx1"/>
                </a:solidFill>
                <a:effectLst/>
                <a:latin typeface="+mn-lt"/>
                <a:ea typeface="+mn-ea"/>
                <a:cs typeface="+mn-cs"/>
              </a:rPr>
              <a:t>. The open learning initiative: Measuring the effectiveness of the OLI statistics course in accelerating student learning. </a:t>
            </a:r>
            <a:r>
              <a:rPr lang="en-US" sz="1200" i="1" kern="1200" dirty="0" smtClean="0">
                <a:solidFill>
                  <a:schemeClr val="tx1"/>
                </a:solidFill>
                <a:effectLst/>
                <a:latin typeface="+mn-lt"/>
                <a:ea typeface="+mn-ea"/>
                <a:cs typeface="+mn-cs"/>
              </a:rPr>
              <a:t>Journal of Interactive Media in Education</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2008 </a:t>
            </a:r>
            <a:r>
              <a:rPr lang="en-US" sz="1200" kern="1200" dirty="0" smtClean="0">
                <a:solidFill>
                  <a:schemeClr val="tx1"/>
                </a:solidFill>
                <a:effectLst/>
                <a:latin typeface="+mn-lt"/>
                <a:ea typeface="+mn-ea"/>
                <a:cs typeface="+mn-cs"/>
              </a:rPr>
              <a:t>(1). </a:t>
            </a:r>
            <a:r>
              <a:rPr lang="en-US" sz="1200" u="sng" kern="1200" dirty="0" err="1" smtClean="0">
                <a:solidFill>
                  <a:schemeClr val="tx1"/>
                </a:solidFill>
                <a:effectLst/>
                <a:latin typeface="+mn-lt"/>
                <a:ea typeface="+mn-ea"/>
                <a:cs typeface="+mn-cs"/>
                <a:hlinkClick r:id="rId14"/>
              </a:rPr>
              <a:t>Pawlyshyn</a:t>
            </a:r>
            <a:r>
              <a:rPr lang="en-US" sz="1200" u="sng" kern="1200" dirty="0" smtClean="0">
                <a:solidFill>
                  <a:schemeClr val="tx1"/>
                </a:solidFill>
                <a:effectLst/>
                <a:latin typeface="+mn-lt"/>
                <a:ea typeface="+mn-ea"/>
                <a:cs typeface="+mn-cs"/>
                <a:hlinkClick r:id="rId14"/>
              </a:rPr>
              <a:t>, </a:t>
            </a:r>
            <a:r>
              <a:rPr lang="en-US" sz="1200" u="sng" kern="1200" dirty="0" err="1" smtClean="0">
                <a:solidFill>
                  <a:schemeClr val="tx1"/>
                </a:solidFill>
                <a:effectLst/>
                <a:latin typeface="+mn-lt"/>
                <a:ea typeface="+mn-ea"/>
                <a:cs typeface="+mn-cs"/>
                <a:hlinkClick r:id="rId14"/>
              </a:rPr>
              <a:t>Braddlee</a:t>
            </a:r>
            <a:r>
              <a:rPr lang="en-US" sz="1200" u="sng" kern="1200" dirty="0" smtClean="0">
                <a:solidFill>
                  <a:schemeClr val="tx1"/>
                </a:solidFill>
                <a:effectLst/>
                <a:latin typeface="+mn-lt"/>
                <a:ea typeface="+mn-ea"/>
                <a:cs typeface="+mn-cs"/>
                <a:hlinkClick r:id="rId14"/>
              </a:rPr>
              <a:t>, Casper and Miller (2013).</a:t>
            </a:r>
            <a:r>
              <a:rPr lang="en-US" sz="1200" kern="1200" dirty="0" smtClean="0">
                <a:solidFill>
                  <a:schemeClr val="tx1"/>
                </a:solidFill>
                <a:effectLst/>
                <a:latin typeface="+mn-lt"/>
                <a:ea typeface="+mn-ea"/>
                <a:cs typeface="+mn-cs"/>
              </a:rPr>
              <a:t> Adopting OER: A Case Study of Cross-Institutional Collaboration and Innovation. </a:t>
            </a:r>
            <a:r>
              <a:rPr lang="en-US" sz="1200" i="1" kern="1200" dirty="0" err="1" smtClean="0">
                <a:solidFill>
                  <a:schemeClr val="tx1"/>
                </a:solidFill>
                <a:effectLst/>
                <a:latin typeface="+mn-lt"/>
                <a:ea typeface="+mn-ea"/>
                <a:cs typeface="+mn-cs"/>
              </a:rPr>
              <a:t>Educause</a:t>
            </a:r>
            <a:r>
              <a:rPr lang="en-US" sz="1200" i="1" kern="1200" dirty="0" smtClean="0">
                <a:solidFill>
                  <a:schemeClr val="tx1"/>
                </a:solidFill>
                <a:effectLst/>
                <a:latin typeface="+mn-lt"/>
                <a:ea typeface="+mn-ea"/>
                <a:cs typeface="+mn-cs"/>
              </a:rPr>
              <a:t> Review</a:t>
            </a:r>
            <a:r>
              <a:rPr lang="en-US" sz="1200" kern="1200" dirty="0" smtClean="0">
                <a:solidFill>
                  <a:schemeClr val="tx1"/>
                </a:solidFill>
                <a:effectLst/>
                <a:latin typeface="+mn-lt"/>
                <a:ea typeface="+mn-ea"/>
                <a:cs typeface="+mn-cs"/>
              </a:rPr>
              <a:t>.  Robinson, T.J. (2015). </a:t>
            </a:r>
            <a:r>
              <a:rPr lang="en-US" sz="1200" i="1" kern="1200" dirty="0" smtClean="0">
                <a:solidFill>
                  <a:schemeClr val="tx1"/>
                </a:solidFill>
                <a:effectLst/>
                <a:latin typeface="+mn-lt"/>
                <a:ea typeface="+mn-ea"/>
                <a:cs typeface="+mn-cs"/>
              </a:rPr>
              <a:t>Open Textbooks: The Effects of Open Educational Resource Adoption on Measures of Post-secondary Student Success</a:t>
            </a:r>
            <a:r>
              <a:rPr lang="en-US" sz="1200" kern="1200" dirty="0" smtClean="0">
                <a:solidFill>
                  <a:schemeClr val="tx1"/>
                </a:solidFill>
                <a:effectLst/>
                <a:latin typeface="+mn-lt"/>
                <a:ea typeface="+mn-ea"/>
                <a:cs typeface="+mn-cs"/>
              </a:rPr>
              <a:t> (Doctoral dissertation).  </a:t>
            </a:r>
            <a:r>
              <a:rPr lang="en-US" sz="1200" u="sng" kern="1200" dirty="0" smtClean="0">
                <a:solidFill>
                  <a:schemeClr val="tx1"/>
                </a:solidFill>
                <a:effectLst/>
                <a:latin typeface="+mn-lt"/>
                <a:ea typeface="+mn-ea"/>
                <a:cs typeface="+mn-cs"/>
                <a:hlinkClick r:id="rId15"/>
              </a:rPr>
              <a:t>Robinson T. J., Fischer, L., Wiley, D. A., &amp; Hilton, J. (2014)</a:t>
            </a:r>
            <a:r>
              <a:rPr lang="en-US" sz="1200" kern="1200" dirty="0" smtClean="0">
                <a:solidFill>
                  <a:schemeClr val="tx1"/>
                </a:solidFill>
                <a:effectLst/>
                <a:latin typeface="+mn-lt"/>
                <a:ea typeface="+mn-ea"/>
                <a:cs typeface="+mn-cs"/>
              </a:rPr>
              <a:t>. The impact of open textbooks on secondary science learning outcomes. </a:t>
            </a:r>
            <a:r>
              <a:rPr lang="en-US" sz="1200" i="1" kern="1200" dirty="0" smtClean="0">
                <a:solidFill>
                  <a:schemeClr val="tx1"/>
                </a:solidFill>
                <a:effectLst/>
                <a:latin typeface="+mn-lt"/>
                <a:ea typeface="+mn-ea"/>
                <a:cs typeface="+mn-cs"/>
              </a:rPr>
              <a:t>Educational Researcher</a:t>
            </a:r>
            <a:r>
              <a:rPr lang="en-US" sz="1200" kern="1200" dirty="0" smtClean="0">
                <a:solidFill>
                  <a:schemeClr val="tx1"/>
                </a:solidFill>
                <a:effectLst/>
                <a:latin typeface="+mn-lt"/>
                <a:ea typeface="+mn-ea"/>
                <a:cs typeface="+mn-cs"/>
              </a:rPr>
              <a:t>, 43(7): 341-351. </a:t>
            </a:r>
            <a:r>
              <a:rPr lang="en-US" sz="1200" u="sng" kern="1200" dirty="0" smtClean="0">
                <a:solidFill>
                  <a:schemeClr val="tx1"/>
                </a:solidFill>
                <a:effectLst/>
                <a:latin typeface="+mn-lt"/>
                <a:ea typeface="+mn-ea"/>
                <a:cs typeface="+mn-cs"/>
                <a:hlinkClick r:id="rId16"/>
              </a:rPr>
              <a:t>Wiley, D., Hilton, J. Ellington, S., and Hall, T. (2012)</a:t>
            </a:r>
            <a:r>
              <a:rPr lang="en-US" sz="1200" kern="1200" dirty="0" smtClean="0">
                <a:solidFill>
                  <a:schemeClr val="tx1"/>
                </a:solidFill>
                <a:effectLst/>
                <a:latin typeface="+mn-lt"/>
                <a:ea typeface="+mn-ea"/>
                <a:cs typeface="+mn-cs"/>
              </a:rPr>
              <a:t>. “A preliminary examination of the cost savings and learning impacts of using open textbooks in middle and high school science classes.” </a:t>
            </a:r>
            <a:r>
              <a:rPr lang="en-US" sz="1200" i="1" kern="1200" dirty="0" smtClean="0">
                <a:solidFill>
                  <a:schemeClr val="tx1"/>
                </a:solidFill>
                <a:effectLst/>
                <a:latin typeface="+mn-lt"/>
                <a:ea typeface="+mn-ea"/>
                <a:cs typeface="+mn-cs"/>
              </a:rPr>
              <a:t>International Review of Research in Open and Distance Learning</a:t>
            </a:r>
            <a:r>
              <a:rPr lang="en-US" sz="1200" kern="1200" dirty="0" smtClean="0">
                <a:solidFill>
                  <a:schemeClr val="tx1"/>
                </a:solidFill>
                <a:effectLst/>
                <a:latin typeface="+mn-lt"/>
                <a:ea typeface="+mn-ea"/>
                <a:cs typeface="+mn-cs"/>
              </a:rPr>
              <a:t>. 13 (3), pp. 261-276.</a:t>
            </a:r>
          </a:p>
          <a:p>
            <a:endParaRPr lang="en-US" dirty="0" smtClean="0"/>
          </a:p>
          <a:p>
            <a:r>
              <a:rPr lang="en-US" dirty="0" smtClean="0"/>
              <a:t>This also</a:t>
            </a:r>
            <a:r>
              <a:rPr lang="en-US" baseline="0" dirty="0" smtClean="0"/>
              <a:t> includes Fischer et al (2015), Wiley et al. (EPAA) (2016), and Hilton et al. (IRRODL) (in press)</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D17C548-778E-4A7F-A098-E377F54E13E5}" type="slidenum">
              <a:rPr lang="en-US" smtClean="0"/>
              <a:t>52</a:t>
            </a:fld>
            <a:endParaRPr lang="en-US"/>
          </a:p>
        </p:txBody>
      </p:sp>
    </p:spTree>
    <p:extLst>
      <p:ext uri="{BB962C8B-B14F-4D97-AF65-F5344CB8AC3E}">
        <p14:creationId xmlns:p14="http://schemas.microsoft.com/office/powerpoint/2010/main" val="10167956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ED3148-18A2-0A41-AAE7-6EEFA2553409}" type="slidenum">
              <a:rPr lang="en-US" smtClean="0"/>
              <a:pPr/>
              <a:t>53</a:t>
            </a:fld>
            <a:endParaRPr lang="en-US"/>
          </a:p>
        </p:txBody>
      </p:sp>
    </p:spTree>
    <p:extLst>
      <p:ext uri="{BB962C8B-B14F-4D97-AF65-F5344CB8AC3E}">
        <p14:creationId xmlns:p14="http://schemas.microsoft.com/office/powerpoint/2010/main" val="689953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536202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None/>
            </a:pPr>
            <a:endParaRPr sz="1200" b="0" i="0" u="none" strike="noStrike" cap="none" baseline="0">
              <a:solidFill>
                <a:schemeClr val="dk1"/>
              </a:solidFill>
              <a:latin typeface="Arial"/>
              <a:ea typeface="Arial"/>
              <a:cs typeface="Arial"/>
              <a:sym typeface="Arial"/>
            </a:endParaRPr>
          </a:p>
        </p:txBody>
      </p:sp>
      <p:sp>
        <p:nvSpPr>
          <p:cNvPr id="82" name="Shape 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8</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1113211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9</a:t>
            </a:fld>
            <a:endParaRPr lang="en-US" sz="1200" b="0" i="0" u="none" strike="noStrike" cap="none" baseline="0">
              <a:solidFill>
                <a:schemeClr val="dk1"/>
              </a:solidFill>
              <a:latin typeface="Calibri"/>
              <a:ea typeface="Calibri"/>
              <a:cs typeface="Calibri"/>
              <a:sym typeface="Calibri"/>
              <a:rtl val="0"/>
            </a:endParaRPr>
          </a:p>
        </p:txBody>
      </p:sp>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Atkins, D. E., J. S. Brown and A. L. Hammond, 2007. </a:t>
            </a:r>
            <a:r>
              <a:rPr lang="en-US" sz="1200" b="0" i="1" u="none" strike="noStrike" cap="none" baseline="0">
                <a:solidFill>
                  <a:schemeClr val="dk1"/>
                </a:solidFill>
                <a:latin typeface="Calibri"/>
                <a:ea typeface="Calibri"/>
                <a:cs typeface="Calibri"/>
                <a:sym typeface="Calibri"/>
              </a:rPr>
              <a:t>A Review of the Open Educational Resources (OER) Movement: Achievements, Challenges, and New Opportunities</a:t>
            </a:r>
            <a:r>
              <a:rPr lang="en-US" sz="1200" b="0" i="0" u="none" strike="noStrike" cap="none" baseline="0">
                <a:solidFill>
                  <a:schemeClr val="dk1"/>
                </a:solidFill>
                <a:latin typeface="Calibri"/>
                <a:ea typeface="Calibri"/>
                <a:cs typeface="Calibri"/>
                <a:sym typeface="Calibri"/>
              </a:rPr>
              <a:t>, Report to The William and Flora Hewlett Foundation. </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479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609799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7435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18813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8.jpeg"/><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14400"/>
            <a:ext cx="7772400" cy="1470025"/>
          </a:xfrm>
        </p:spPr>
        <p:txBody>
          <a:bodyPr/>
          <a:lstStyle/>
          <a:p>
            <a:r>
              <a:rPr lang="en-US" dirty="0" smtClean="0"/>
              <a:t>Click to edit Master title style</a:t>
            </a:r>
            <a:endParaRPr lang="en-PH" dirty="0"/>
          </a:p>
        </p:txBody>
      </p:sp>
      <p:sp>
        <p:nvSpPr>
          <p:cNvPr id="3" name="Subtitle 2"/>
          <p:cNvSpPr>
            <a:spLocks noGrp="1"/>
          </p:cNvSpPr>
          <p:nvPr>
            <p:ph type="subTitle" idx="1"/>
          </p:nvPr>
        </p:nvSpPr>
        <p:spPr>
          <a:xfrm>
            <a:off x="1295400" y="24384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PH" dirty="0"/>
          </a:p>
        </p:txBody>
      </p:sp>
      <p:sp>
        <p:nvSpPr>
          <p:cNvPr id="4" name="Date Placeholder 3"/>
          <p:cNvSpPr>
            <a:spLocks noGrp="1"/>
          </p:cNvSpPr>
          <p:nvPr>
            <p:ph type="dt" sz="half" idx="10"/>
          </p:nvPr>
        </p:nvSpPr>
        <p:spPr/>
        <p:txBody>
          <a:bodyPr/>
          <a:lstStyle/>
          <a:p>
            <a:fld id="{6D5A544D-2674-433D-8D6E-8C6A573536EB}" type="datetimeFigureOut">
              <a:rPr lang="en-US" smtClean="0"/>
              <a:pPr/>
              <a:t>8/2/16</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4D41DA6A-BABD-4458-BB7A-72832734D494}" type="slidenum">
              <a:rPr lang="en-PH" smtClean="0"/>
              <a:pPr/>
              <a:t>‹#›</a:t>
            </a:fld>
            <a:endParaRPr lang="en-P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36625" y="274639"/>
            <a:ext cx="7750175" cy="910872"/>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36625" y="1600202"/>
            <a:ext cx="3810001" cy="365971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5689" y="1600202"/>
            <a:ext cx="3821111" cy="365971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2" descr="\\appleton\IET-Research-and-Scholarship\Learning in an Open World Programme\Externally Funded Projects (CV18 and HGCV)\OER Research Hub142.2012\Dissemination and Exploitation\Branding\OERR Hub Logos\OER logo Orange\OER logo orange JPG\OER_logo_orange_15mm.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262368" y="203313"/>
            <a:ext cx="1426464" cy="7843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37411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36625" y="274639"/>
            <a:ext cx="7750175" cy="910872"/>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36624" y="1535113"/>
            <a:ext cx="3810002" cy="560387"/>
          </a:xfrm>
          <a:prstGeom prst="rect">
            <a:avLst/>
          </a:prstGeo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36624" y="2174874"/>
            <a:ext cx="3810002" cy="307445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5687" y="1535113"/>
            <a:ext cx="3821114" cy="560387"/>
          </a:xfrm>
          <a:prstGeom prst="rect">
            <a:avLst/>
          </a:prstGeo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65688" y="2174874"/>
            <a:ext cx="3821113" cy="307445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2" descr="\\appleton\IET-Research-and-Scholarship\Learning in an Open World Programme\Externally Funded Projects (CV18 and HGCV)\OER Research Hub142.2012\Dissemination and Exploitation\Branding\OERR Hub Logos\OER logo Orange\OER logo orange JPG\OER_logo_orange_15mm.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262368" y="203313"/>
            <a:ext cx="1426464" cy="7843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87839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36625" y="274639"/>
            <a:ext cx="7750175" cy="910872"/>
          </a:xfrm>
          <a:prstGeom prst="rect">
            <a:avLst/>
          </a:prstGeom>
        </p:spPr>
        <p:txBody>
          <a:bodyPr/>
          <a:lstStyle/>
          <a:p>
            <a:r>
              <a:rPr lang="en-US" smtClean="0"/>
              <a:t>Click to edit Master title style</a:t>
            </a:r>
            <a:endParaRPr lang="en-US" dirty="0"/>
          </a:p>
        </p:txBody>
      </p:sp>
      <p:pic>
        <p:nvPicPr>
          <p:cNvPr id="3" name="Picture 2" descr="\\appleton\IET-Research-and-Scholarship\Learning in an Open World Programme\Externally Funded Projects (CV18 and HGCV)\OER Research Hub142.2012\Dissemination and Exploitation\Branding\OERR Hub Logos\OER logo Orange\OER logo orange JPG\OER_logo_orange_15mm.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262368" y="203313"/>
            <a:ext cx="1426464" cy="7843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4487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73126" y="273049"/>
            <a:ext cx="2592389" cy="1071035"/>
          </a:xfrm>
          <a:prstGeom prst="rect">
            <a:avLst/>
          </a:prstGeo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0" cy="499768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73126" y="1435103"/>
            <a:ext cx="2592389" cy="383563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5" name="Picture 2" descr="\\appleton\IET-Research-and-Scholarship\Learning in an Open World Programme\Externally Funded Projects (CV18 and HGCV)\OER Research Hub142.2012\Dissemination and Exploitation\Branding\OERR Hub Logos\OER logo Orange\OER logo orange JPG\OER_logo_orange_15mm.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262368" y="203313"/>
            <a:ext cx="1426464" cy="7843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2800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58684"/>
            <a:ext cx="5486400" cy="566739"/>
          </a:xfrm>
          <a:prstGeom prst="rect">
            <a:avLst/>
          </a:prstGeo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31337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425422"/>
            <a:ext cx="5486400" cy="804863"/>
          </a:xfrm>
          <a:prstGeom prst="rect">
            <a:avLst/>
          </a:prstGeom>
        </p:spPr>
        <p:txBody>
          <a:bodyPr/>
          <a:lstStyle>
            <a:lvl1pPr marL="0" indent="0">
              <a:buNone/>
              <a:defRPr sz="1400">
                <a:solidFill>
                  <a:schemeClr val="tx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5" name="Picture 2" descr="\\appleton\IET-Research-and-Scholarship\Learning in an Open World Programme\Externally Funded Projects (CV18 and HGCV)\OER Research Hub142.2012\Dissemination and Exploitation\Branding\OERR Hub Logos\OER logo Orange\OER logo orange JPG\OER_logo_orange_15mm.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262368" y="203313"/>
            <a:ext cx="1426464" cy="7843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27989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36625" y="274639"/>
            <a:ext cx="7750175" cy="910872"/>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936625" y="1354668"/>
            <a:ext cx="7750175" cy="385233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2" descr="\\appleton\IET-Research-and-Scholarship\Learning in an Open World Programme\Externally Funded Projects (CV18 and HGCV)\OER Research Hub142.2012\Dissemination and Exploitation\Branding\OERR Hub Logos\OER logo Orange\OER logo orange JPG\OER_logo_orange_15mm.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262368" y="203313"/>
            <a:ext cx="1426464" cy="7843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4937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006445"/>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04875" y="274639"/>
            <a:ext cx="5572125" cy="500644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2" descr="\\appleton\IET-Research-and-Scholarship\Learning in an Open World Programme\Externally Funded Projects (CV18 and HGCV)\OER Research Hub142.2012\Dissemination and Exploitation\Branding\OERR Hub Logos\OER logo Orange\OER logo orange JPG\OER_logo_orange_15mm.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04874" y="260528"/>
            <a:ext cx="1426464" cy="7843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049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5167"/>
            <a:ext cx="8229600" cy="1143000"/>
          </a:xfrm>
          <a:prstGeom prst="rect">
            <a:avLst/>
          </a:prstGeom>
        </p:spPr>
        <p:txBody>
          <a:bodyPr vert="horz"/>
          <a:lstStyle/>
          <a:p>
            <a:r>
              <a:rPr lang="en-US" smtClean="0"/>
              <a:t>Click to edit Master title style</a:t>
            </a:r>
            <a:endParaRPr lang="en-US"/>
          </a:p>
        </p:txBody>
      </p:sp>
      <p:pic>
        <p:nvPicPr>
          <p:cNvPr id="3" name="Picture 2" descr="\\appleton\IET-Research-and-Scholarship\Learning in an Open World Programme\Externally Funded Projects (CV18 and HGCV)\OER Research Hub142.2012\Dissemination and Exploitation\Branding\OERR Hub Logos\OER logo Orange\OER logo orange JPG\OER_logo_orange_15mm.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262368" y="203313"/>
            <a:ext cx="1426464" cy="7843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7468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5167"/>
            <a:ext cx="8229600" cy="1143000"/>
          </a:xfrm>
          <a:prstGeom prst="rect">
            <a:avLst/>
          </a:prstGeom>
        </p:spPr>
        <p:txBody>
          <a:bodyPr/>
          <a:lstStyle/>
          <a:p>
            <a:r>
              <a:rPr lang="en-US" smtClean="0"/>
              <a:t>Click to edit Master title style</a:t>
            </a:r>
            <a:endParaRPr lang="en-GB"/>
          </a:p>
        </p:txBody>
      </p:sp>
      <p:pic>
        <p:nvPicPr>
          <p:cNvPr id="3" name="Picture 2" descr="\\appleton\IET-Research-and-Scholarship\Learning in an Open World Programme\Externally Funded Projects (CV18 and HGCV)\OER Research Hub142.2012\Dissemination and Exploitation\Branding\OERR Hub Logos\OER logo Orange\OER logo orange JPG\OER_logo_orange_15mm.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262368" y="203313"/>
            <a:ext cx="1426464" cy="7843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8903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284243" y="5601705"/>
            <a:ext cx="1426103" cy="6686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63926" y="5108167"/>
            <a:ext cx="2179135" cy="116220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Box 5"/>
          <p:cNvSpPr txBox="1"/>
          <p:nvPr userDrawn="1"/>
        </p:nvSpPr>
        <p:spPr>
          <a:xfrm>
            <a:off x="3575075" y="4611113"/>
            <a:ext cx="1557826" cy="369332"/>
          </a:xfrm>
          <a:prstGeom prst="rect">
            <a:avLst/>
          </a:prstGeom>
          <a:noFill/>
        </p:spPr>
        <p:txBody>
          <a:bodyPr wrap="none" rtlCol="0">
            <a:spAutoFit/>
          </a:bodyPr>
          <a:lstStyle/>
          <a:p>
            <a:pPr defTabSz="457200"/>
            <a:r>
              <a:rPr lang="en-GB" altLang="en-US" dirty="0" smtClean="0">
                <a:solidFill>
                  <a:srgbClr val="296E8F"/>
                </a:solidFill>
                <a:latin typeface="Arial"/>
              </a:rPr>
              <a:t>Supported by</a:t>
            </a:r>
          </a:p>
        </p:txBody>
      </p:sp>
      <p:sp>
        <p:nvSpPr>
          <p:cNvPr id="7" name="TextBox 6"/>
          <p:cNvSpPr txBox="1"/>
          <p:nvPr userDrawn="1"/>
        </p:nvSpPr>
        <p:spPr>
          <a:xfrm>
            <a:off x="936623" y="1930400"/>
            <a:ext cx="7250643" cy="1077218"/>
          </a:xfrm>
          <a:prstGeom prst="rect">
            <a:avLst/>
          </a:prstGeom>
          <a:noFill/>
        </p:spPr>
        <p:txBody>
          <a:bodyPr wrap="square" rtlCol="0">
            <a:spAutoFit/>
          </a:bodyPr>
          <a:lstStyle/>
          <a:p>
            <a:pPr algn="ctr" defTabSz="457200"/>
            <a:r>
              <a:rPr lang="en-GB" altLang="en-US" sz="3200" dirty="0" smtClean="0">
                <a:solidFill>
                  <a:srgbClr val="296E8F"/>
                </a:solidFill>
                <a:latin typeface="Arial"/>
              </a:rPr>
              <a:t>www.oerresearchhub.org.uk</a:t>
            </a:r>
          </a:p>
          <a:p>
            <a:pPr algn="ctr" defTabSz="457200"/>
            <a:r>
              <a:rPr lang="en-GB" altLang="en-US" sz="3200" dirty="0" smtClean="0">
                <a:solidFill>
                  <a:srgbClr val="296E8F"/>
                </a:solidFill>
                <a:latin typeface="Arial"/>
              </a:rPr>
              <a:t>Twitter: @</a:t>
            </a:r>
            <a:r>
              <a:rPr lang="en-GB" altLang="en-US" sz="3200" dirty="0" err="1" smtClean="0">
                <a:solidFill>
                  <a:srgbClr val="296E8F"/>
                </a:solidFill>
                <a:latin typeface="Arial"/>
              </a:rPr>
              <a:t>OER_Hub</a:t>
            </a:r>
            <a:endParaRPr lang="en-GB" altLang="en-US" sz="3200" dirty="0">
              <a:solidFill>
                <a:srgbClr val="296E8F"/>
              </a:solidFill>
              <a:latin typeface="Arial"/>
            </a:endParaRPr>
          </a:p>
        </p:txBody>
      </p:sp>
      <p:pic>
        <p:nvPicPr>
          <p:cNvPr id="11" name="Picture 2" descr="\\appleton\IET-Research-and-Scholarship\Learning in an Open World Programme\Externally Funded Projects (CV18 and HGCV)\OER Research Hub142.2012\Dissemination and Exploitation\Branding\OERR Hub Logos\OER logo Orange\OER logo orange JPG\OER_logo_orange_15mm.jp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262368" y="203313"/>
            <a:ext cx="1426464" cy="7843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63572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6" name="Picture 5" descr="PPT Template-Front.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7000" y="0"/>
            <a:ext cx="8875059"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5A544D-2674-433D-8D6E-8C6A573536EB}" type="datetimeFigureOut">
              <a:rPr lang="en-US" smtClean="0"/>
              <a:pPr/>
              <a:t>8/2/16</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4D41DA6A-BABD-4458-BB7A-72832734D494}" type="slidenum">
              <a:rPr lang="en-PH" smtClean="0"/>
              <a:pPr/>
              <a:t>‹#›</a:t>
            </a:fld>
            <a:endParaRPr lang="en-PH"/>
          </a:p>
        </p:txBody>
      </p:sp>
    </p:spTree>
    <p:extLst>
      <p:ext uri="{BB962C8B-B14F-4D97-AF65-F5344CB8AC3E}">
        <p14:creationId xmlns:p14="http://schemas.microsoft.com/office/powerpoint/2010/main" val="3160800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solidFill>
        <a:effectLst/>
      </p:bgPr>
    </p:bg>
    <p:spTree>
      <p:nvGrpSpPr>
        <p:cNvPr id="1" name=""/>
        <p:cNvGrpSpPr/>
        <p:nvPr/>
      </p:nvGrpSpPr>
      <p:grpSpPr>
        <a:xfrm>
          <a:off x="0" y="0"/>
          <a:ext cx="0" cy="0"/>
          <a:chOff x="0" y="0"/>
          <a:chExt cx="0" cy="0"/>
        </a:xfrm>
      </p:grpSpPr>
      <p:pic>
        <p:nvPicPr>
          <p:cNvPr id="3" name="Picture 2" descr="last-slide-logo-dkblu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93387" y="2287816"/>
            <a:ext cx="2557226" cy="2282368"/>
          </a:xfrm>
          <a:prstGeom prst="rect">
            <a:avLst/>
          </a:prstGeom>
        </p:spPr>
      </p:pic>
      <p:sp>
        <p:nvSpPr>
          <p:cNvPr id="4" name="TextBox 3"/>
          <p:cNvSpPr txBox="1"/>
          <p:nvPr userDrawn="1"/>
        </p:nvSpPr>
        <p:spPr>
          <a:xfrm>
            <a:off x="2663564" y="4787093"/>
            <a:ext cx="3823729" cy="307777"/>
          </a:xfrm>
          <a:prstGeom prst="rect">
            <a:avLst/>
          </a:prstGeom>
          <a:noFill/>
        </p:spPr>
        <p:txBody>
          <a:bodyPr wrap="square" rtlCol="0">
            <a:spAutoFit/>
          </a:bodyPr>
          <a:lstStyle/>
          <a:p>
            <a:pPr algn="ctr" defTabSz="457200"/>
            <a:r>
              <a:rPr lang="en-US" sz="1400" dirty="0" smtClean="0">
                <a:solidFill>
                  <a:srgbClr val="404040"/>
                </a:solidFill>
                <a:latin typeface="Arial"/>
              </a:rPr>
              <a:t>in service of The Open University</a:t>
            </a:r>
            <a:endParaRPr lang="en-US" sz="1400" dirty="0">
              <a:solidFill>
                <a:srgbClr val="404040"/>
              </a:solidFill>
              <a:latin typeface="Arial"/>
            </a:endParaRPr>
          </a:p>
        </p:txBody>
      </p:sp>
      <p:pic>
        <p:nvPicPr>
          <p:cNvPr id="5" name="Picture 2" descr="\\appleton\IET-Research-and-Scholarship\Learning in an Open World Programme\Externally Funded Projects (CV18 and HGCV)\OER Research Hub142.2012\Dissemination and Exploitation\Branding\OERR Hub Logos\OER logo Orange\OER logo orange JPG\OER_logo_orange_15mm.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262368" y="203313"/>
            <a:ext cx="1426464" cy="7843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1673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6D5A544D-2674-433D-8D6E-8C6A573536EB}" type="datetimeFigureOut">
              <a:rPr lang="en-US" smtClean="0"/>
              <a:pPr/>
              <a:t>8/2/16</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4D41DA6A-BABD-4458-BB7A-72832734D494}" type="slidenum">
              <a:rPr lang="en-PH" smtClean="0"/>
              <a:pPr/>
              <a:t>‹#›</a:t>
            </a:fld>
            <a:endParaRPr lang="en-P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Date Placeholder 2"/>
          <p:cNvSpPr>
            <a:spLocks noGrp="1"/>
          </p:cNvSpPr>
          <p:nvPr>
            <p:ph type="dt" sz="half" idx="10"/>
          </p:nvPr>
        </p:nvSpPr>
        <p:spPr/>
        <p:txBody>
          <a:bodyPr/>
          <a:lstStyle/>
          <a:p>
            <a:fld id="{6D5A544D-2674-433D-8D6E-8C6A573536EB}" type="datetimeFigureOut">
              <a:rPr lang="en-US" smtClean="0"/>
              <a:pPr/>
              <a:t>8/2/16</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4D41DA6A-BABD-4458-BB7A-72832734D494}" type="slidenum">
              <a:rPr lang="en-PH" smtClean="0"/>
              <a:pPr/>
              <a:t>‹#›</a:t>
            </a:fld>
            <a:endParaRPr lang="en-P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F27CAF-5160-40F6-B606-31E271C59548}" type="datetimeFigureOut">
              <a:rPr lang="en-US" smtClean="0"/>
              <a:t>8/2/16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E180E9-2C82-4751-9F25-A355B7290298}" type="slidenum">
              <a:rPr lang="en-US" smtClean="0"/>
              <a:t>‹#›</a:t>
            </a:fld>
            <a:endParaRPr lang="en-US"/>
          </a:p>
        </p:txBody>
      </p:sp>
    </p:spTree>
    <p:extLst>
      <p:ext uri="{BB962C8B-B14F-4D97-AF65-F5344CB8AC3E}">
        <p14:creationId xmlns:p14="http://schemas.microsoft.com/office/powerpoint/2010/main" val="1692246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 descr="front-scree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7739" y="832936"/>
            <a:ext cx="4241068" cy="5669464"/>
          </a:xfrm>
          <a:prstGeom prst="rect">
            <a:avLst/>
          </a:prstGeom>
        </p:spPr>
      </p:pic>
      <p:pic>
        <p:nvPicPr>
          <p:cNvPr id="2051" name="Picture 3" descr="\\appleton\IET-Research-and-Scholarship\Learning in an Open World Programme\Externally Funded Projects (CV18 and HGCV)\OER Research Hub142.2012\Dissemination and Exploitation\Branding\OERR Hub Logos\OER logo Orange\OER logo orange JPG\OER_logo_orange_35mm.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988898" y="2362427"/>
            <a:ext cx="3297936" cy="177190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22801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6625" y="1395413"/>
            <a:ext cx="7254876"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936625" y="3151187"/>
            <a:ext cx="6400800" cy="1752600"/>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2" descr="\\appleton\IET-Research-and-Scholarship\Learning in an Open World Programme\Externally Funded Projects (CV18 and HGCV)\OER Research Hub142.2012\Dissemination and Exploitation\Branding\OERR Hub Logos\OER logo Orange\OER logo orange JPG\OER_logo_orange_15mm.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262368" y="203313"/>
            <a:ext cx="1426464" cy="7843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1902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6625" y="274639"/>
            <a:ext cx="7750175" cy="910872"/>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936625" y="1600202"/>
            <a:ext cx="7750175" cy="360679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2" descr="\\appleton\IET-Research-and-Scholarship\Learning in an Open World Programme\Externally Funded Projects (CV18 and HGCV)\OER Research Hub142.2012\Dissemination and Exploitation\Branding\OERR Hub Logos\OER logo Orange\OER logo orange JPG\OER_logo_orange_15mm.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262368" y="203313"/>
            <a:ext cx="1426464" cy="7843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50857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2813" y="3207280"/>
            <a:ext cx="7581900" cy="1362075"/>
          </a:xfrm>
          <a:prstGeom prst="rect">
            <a:avLst/>
          </a:prstGeom>
        </p:spPr>
        <p:txBody>
          <a:bodyPr anchor="t">
            <a:noAutofit/>
          </a:bodyPr>
          <a:lstStyle>
            <a:lvl1pPr algn="l">
              <a:defRPr sz="2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912813" y="1707092"/>
            <a:ext cx="7581900" cy="1500187"/>
          </a:xfrm>
          <a:prstGeom prst="rect">
            <a:avLst/>
          </a:prstGeom>
        </p:spPr>
        <p:txBody>
          <a:bodyPr anchor="b"/>
          <a:lstStyle>
            <a:lvl1pPr marL="0" indent="0">
              <a:buNone/>
              <a:defRPr sz="2000">
                <a:solidFill>
                  <a:schemeClr val="tx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2" descr="\\appleton\IET-Research-and-Scholarship\Learning in an Open World Programme\Externally Funded Projects (CV18 and HGCV)\OER Research Hub142.2012\Dissemination and Exploitation\Branding\OERR Hub Logos\OER logo Orange\OER logo orange JPG\OER_logo_orange_15mm.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262368" y="203313"/>
            <a:ext cx="1426464" cy="7843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60438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slideLayout" Target="../slideLayouts/slideLayout17.xml"/><Relationship Id="rId13" Type="http://schemas.openxmlformats.org/officeDocument/2006/relationships/slideLayout" Target="../slideLayouts/slideLayout18.xml"/><Relationship Id="rId14" Type="http://schemas.openxmlformats.org/officeDocument/2006/relationships/slideLayout" Target="../slideLayouts/slideLayout19.xml"/><Relationship Id="rId15" Type="http://schemas.openxmlformats.org/officeDocument/2006/relationships/slideLayout" Target="../slideLayouts/slideLayout20.xml"/><Relationship Id="rId16" Type="http://schemas.openxmlformats.org/officeDocument/2006/relationships/theme" Target="../theme/theme2.xml"/><Relationship Id="rId17"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PH"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PH"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5A544D-2674-433D-8D6E-8C6A573536EB}" type="datetimeFigureOut">
              <a:rPr lang="en-US" smtClean="0"/>
              <a:pPr/>
              <a:t>8/2/16</a:t>
            </a:fld>
            <a:endParaRPr lang="en-P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1DA6A-BABD-4458-BB7A-72832734D494}" type="slidenum">
              <a:rPr lang="en-PH" smtClean="0"/>
              <a:pPr/>
              <a:t>‹#›</a:t>
            </a:fld>
            <a:endParaRPr lang="en-PH"/>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1" r:id="rId4"/>
    <p:sldLayoutId id="2147483671"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iet-watermark-dkblue.png"/>
          <p:cNvPicPr>
            <a:picLocks noChangeAspect="1"/>
          </p:cNvPicPr>
          <p:nvPr/>
        </p:nvPicPr>
        <p:blipFill>
          <a:blip r:embed="rId17" cstate="email">
            <a:extLst>
              <a:ext uri="{28A0092B-C50C-407E-A947-70E740481C1C}">
                <a14:useLocalDpi xmlns:a14="http://schemas.microsoft.com/office/drawing/2010/main"/>
              </a:ext>
            </a:extLst>
          </a:blip>
          <a:srcRect b="25958"/>
          <a:stretch>
            <a:fillRect/>
          </a:stretch>
        </p:blipFill>
        <p:spPr>
          <a:xfrm>
            <a:off x="0" y="5951735"/>
            <a:ext cx="1428750" cy="1133103"/>
          </a:xfrm>
          <a:prstGeom prst="rect">
            <a:avLst/>
          </a:prstGeom>
        </p:spPr>
      </p:pic>
    </p:spTree>
    <p:extLst>
      <p:ext uri="{BB962C8B-B14F-4D97-AF65-F5344CB8AC3E}">
        <p14:creationId xmlns:p14="http://schemas.microsoft.com/office/powerpoint/2010/main" val="3512147734"/>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baseline="0">
          <a:solidFill>
            <a:schemeClr val="tx2"/>
          </a:solidFill>
          <a:latin typeface="+mj-lt"/>
          <a:ea typeface="+mj-ea"/>
          <a:cs typeface="+mj-cs"/>
        </a:defRPr>
      </a:lvl1pPr>
    </p:titleStyle>
    <p:bodyStyle>
      <a:lvl1pPr marL="0" indent="0" algn="l" defTabSz="457200" rtl="0" eaLnBrk="1" latinLnBrk="0" hangingPunct="1">
        <a:spcBef>
          <a:spcPct val="20000"/>
        </a:spcBef>
        <a:buFontTx/>
        <a:buNone/>
        <a:defRPr sz="3200" kern="1200">
          <a:solidFill>
            <a:schemeClr val="tx2"/>
          </a:solidFill>
          <a:latin typeface="+mn-lt"/>
          <a:ea typeface="+mn-ea"/>
          <a:cs typeface="+mn-cs"/>
        </a:defRPr>
      </a:lvl1pPr>
      <a:lvl2pPr marL="0" indent="0" algn="l" defTabSz="457200" rtl="0" eaLnBrk="1" latinLnBrk="0" hangingPunct="1">
        <a:spcBef>
          <a:spcPct val="20000"/>
        </a:spcBef>
        <a:buFontTx/>
        <a:buNone/>
        <a:defRPr sz="2800" kern="1200">
          <a:solidFill>
            <a:schemeClr val="tx2"/>
          </a:solidFill>
          <a:latin typeface="+mn-lt"/>
          <a:ea typeface="+mn-ea"/>
          <a:cs typeface="+mn-cs"/>
        </a:defRPr>
      </a:lvl2pPr>
      <a:lvl3pPr marL="0" indent="0" algn="l" defTabSz="457200" rtl="0" eaLnBrk="1" latinLnBrk="0" hangingPunct="1">
        <a:spcBef>
          <a:spcPct val="20000"/>
        </a:spcBef>
        <a:buFontTx/>
        <a:buNone/>
        <a:defRPr sz="2400" kern="1200">
          <a:solidFill>
            <a:schemeClr val="tx2"/>
          </a:solidFill>
          <a:latin typeface="+mn-lt"/>
          <a:ea typeface="+mn-ea"/>
          <a:cs typeface="+mn-cs"/>
        </a:defRPr>
      </a:lvl3pPr>
      <a:lvl4pPr marL="0" indent="0" algn="l" defTabSz="457200" rtl="0" eaLnBrk="1" latinLnBrk="0" hangingPunct="1">
        <a:spcBef>
          <a:spcPct val="20000"/>
        </a:spcBef>
        <a:buFontTx/>
        <a:buNone/>
        <a:defRPr sz="2000" kern="1200">
          <a:solidFill>
            <a:schemeClr val="tx2"/>
          </a:solidFill>
          <a:latin typeface="+mn-lt"/>
          <a:ea typeface="+mn-ea"/>
          <a:cs typeface="+mn-cs"/>
        </a:defRPr>
      </a:lvl4pPr>
      <a:lvl5pPr marL="0" indent="0" algn="l" defTabSz="457200" rtl="0" eaLnBrk="1" latinLnBrk="0" hangingPunct="1">
        <a:spcBef>
          <a:spcPct val="20000"/>
        </a:spcBef>
        <a:buFontTx/>
        <a:buNone/>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hyperlink" Target="NULL" TargetMode="External"/><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0.png"/><Relationship Id="rId3" Type="http://schemas.openxmlformats.org/officeDocument/2006/relationships/image" Target="../media/image3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hyperlink" Target="https://flic.kr/p/9VvJuM" TargetMode="External"/><Relationship Id="rId4" Type="http://schemas.openxmlformats.org/officeDocument/2006/relationships/hyperlink" Target="https://www.flickr.com/photos/redjar/" TargetMode="External"/><Relationship Id="rId5" Type="http://schemas.openxmlformats.org/officeDocument/2006/relationships/hyperlink" Target="http://creativecommons.org/licenses/by-sa/2.0" TargetMode="External"/><Relationship Id="rId1" Type="http://schemas.openxmlformats.org/officeDocument/2006/relationships/slideLayout" Target="../slideLayouts/slideLayout3.xml"/><Relationship Id="rId2" Type="http://schemas.openxmlformats.org/officeDocument/2006/relationships/image" Target="../media/image3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jpeg"/><Relationship Id="rId3" Type="http://schemas.openxmlformats.org/officeDocument/2006/relationships/image" Target="../media/image16.jpeg"/></Relationships>
</file>

<file path=ppt/slides/_rels/slide20.xml.rels><?xml version="1.0" encoding="UTF-8" standalone="yes"?>
<Relationships xmlns="http://schemas.openxmlformats.org/package/2006/relationships"><Relationship Id="rId3" Type="http://schemas.openxmlformats.org/officeDocument/2006/relationships/hyperlink" Target="http://creativecommons.org" TargetMode="External"/><Relationship Id="rId4" Type="http://schemas.openxmlformats.org/officeDocument/2006/relationships/image" Target="../media/image34.jpeg"/><Relationship Id="rId5" Type="http://schemas.openxmlformats.org/officeDocument/2006/relationships/image" Target="../media/image35.png"/><Relationship Id="rId6" Type="http://schemas.openxmlformats.org/officeDocument/2006/relationships/image" Target="../media/image36.jpeg"/><Relationship Id="rId7" Type="http://schemas.openxmlformats.org/officeDocument/2006/relationships/image" Target="../media/image37.jp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2.jpg"/></Relationships>
</file>

<file path=ppt/slides/_rels/slide26.xml.rels><?xml version="1.0" encoding="UTF-8" standalone="yes"?>
<Relationships xmlns="http://schemas.openxmlformats.org/package/2006/relationships"><Relationship Id="rId11" Type="http://schemas.openxmlformats.org/officeDocument/2006/relationships/image" Target="../media/image51.png"/><Relationship Id="rId12" Type="http://schemas.openxmlformats.org/officeDocument/2006/relationships/image" Target="../media/image52.jpg"/><Relationship Id="rId13" Type="http://schemas.openxmlformats.org/officeDocument/2006/relationships/image" Target="../media/image53.jpg"/><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3.png"/><Relationship Id="rId4" Type="http://schemas.openxmlformats.org/officeDocument/2006/relationships/image" Target="../media/image44.jpg"/><Relationship Id="rId5" Type="http://schemas.openxmlformats.org/officeDocument/2006/relationships/image" Target="../media/image45.jpg"/><Relationship Id="rId6" Type="http://schemas.openxmlformats.org/officeDocument/2006/relationships/image" Target="../media/image46.jpg"/><Relationship Id="rId7" Type="http://schemas.openxmlformats.org/officeDocument/2006/relationships/image" Target="../media/image47.png"/><Relationship Id="rId8" Type="http://schemas.openxmlformats.org/officeDocument/2006/relationships/image" Target="../media/image48.jpg"/><Relationship Id="rId9" Type="http://schemas.openxmlformats.org/officeDocument/2006/relationships/image" Target="../media/image49.png"/><Relationship Id="rId10" Type="http://schemas.openxmlformats.org/officeDocument/2006/relationships/image" Target="../media/image5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cool4ed.org/" TargetMode="External"/><Relationship Id="rId3" Type="http://schemas.openxmlformats.org/officeDocument/2006/relationships/image" Target="../media/image5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4.jpeg"/></Relationships>
</file>

<file path=ppt/slides/_rels/slide29.xml.rels><?xml version="1.0" encoding="UTF-8" standalone="yes"?>
<Relationships xmlns="http://schemas.openxmlformats.org/package/2006/relationships"><Relationship Id="rId3" Type="http://schemas.openxmlformats.org/officeDocument/2006/relationships/image" Target="../media/image52.jpg"/><Relationship Id="rId4" Type="http://schemas.openxmlformats.org/officeDocument/2006/relationships/image" Target="../media/image55.tiff"/><Relationship Id="rId1" Type="http://schemas.openxmlformats.org/officeDocument/2006/relationships/slideLayout" Target="../slideLayouts/slideLayout3.xml"/><Relationship Id="rId2" Type="http://schemas.openxmlformats.org/officeDocument/2006/relationships/hyperlink" Target="http://cool4ed.org/facultyshowcase.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1" Type="http://schemas.openxmlformats.org/officeDocument/2006/relationships/image" Target="../media/image63.png"/><Relationship Id="rId12" Type="http://schemas.openxmlformats.org/officeDocument/2006/relationships/image" Target="../media/image64.png"/><Relationship Id="rId13" Type="http://schemas.openxmlformats.org/officeDocument/2006/relationships/image" Target="../media/image65.png"/><Relationship Id="rId14" Type="http://schemas.openxmlformats.org/officeDocument/2006/relationships/image" Target="../media/image66.png"/><Relationship Id="rId15" Type="http://schemas.openxmlformats.org/officeDocument/2006/relationships/image" Target="../media/image67.png"/><Relationship Id="rId16" Type="http://schemas.openxmlformats.org/officeDocument/2006/relationships/image" Target="../media/image68.png"/><Relationship Id="rId17" Type="http://schemas.openxmlformats.org/officeDocument/2006/relationships/hyperlink" Target="http://openstax.org/subjects" TargetMode="External"/><Relationship Id="rId18" Type="http://schemas.openxmlformats.org/officeDocument/2006/relationships/image" Target="../media/image53.jpg"/><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www.openstaxcollege.org/books" TargetMode="External"/><Relationship Id="rId4" Type="http://schemas.openxmlformats.org/officeDocument/2006/relationships/image" Target="../media/image56.png"/><Relationship Id="rId5" Type="http://schemas.openxmlformats.org/officeDocument/2006/relationships/image" Target="../media/image57.png"/><Relationship Id="rId6" Type="http://schemas.openxmlformats.org/officeDocument/2006/relationships/image" Target="../media/image58.png"/><Relationship Id="rId7" Type="http://schemas.openxmlformats.org/officeDocument/2006/relationships/image" Target="../media/image59.png"/><Relationship Id="rId8" Type="http://schemas.openxmlformats.org/officeDocument/2006/relationships/image" Target="../media/image60.png"/><Relationship Id="rId9" Type="http://schemas.openxmlformats.org/officeDocument/2006/relationships/image" Target="../media/image61.png"/><Relationship Id="rId10" Type="http://schemas.openxmlformats.org/officeDocument/2006/relationships/image" Target="../media/image6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9.png"/></Relationships>
</file>

<file path=ppt/slides/_rels/slide32.xml.rels><?xml version="1.0" encoding="UTF-8" standalone="yes"?>
<Relationships xmlns="http://schemas.openxmlformats.org/package/2006/relationships"><Relationship Id="rId3" Type="http://schemas.openxmlformats.org/officeDocument/2006/relationships/hyperlink" Target="http://open.umn.edu/opentextbooks/" TargetMode="External"/><Relationship Id="rId4" Type="http://schemas.openxmlformats.org/officeDocument/2006/relationships/hyperlink" Target="http://open.umn.edu/" TargetMode="External"/><Relationship Id="rId5" Type="http://schemas.openxmlformats.org/officeDocument/2006/relationships/image" Target="../media/image48.jpg"/><Relationship Id="rId6" Type="http://schemas.openxmlformats.org/officeDocument/2006/relationships/image" Target="../media/image70.jpg"/><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3" Type="http://schemas.openxmlformats.org/officeDocument/2006/relationships/image" Target="../media/image71.jpeg"/><Relationship Id="rId4" Type="http://schemas.openxmlformats.org/officeDocument/2006/relationships/image" Target="../media/image48.jpg"/><Relationship Id="rId5" Type="http://schemas.openxmlformats.org/officeDocument/2006/relationships/hyperlink" Target="http://openstax.org/subjects" TargetMode="External"/><Relationship Id="rId6" Type="http://schemas.openxmlformats.org/officeDocument/2006/relationships/image" Target="../media/image53.jpg"/><Relationship Id="rId7" Type="http://schemas.openxmlformats.org/officeDocument/2006/relationships/image" Target="../media/image52.jpg"/><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7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7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74.jpeg"/></Relationships>
</file>

<file path=ppt/slides/_rels/slide37.xml.rels><?xml version="1.0" encoding="UTF-8" standalone="yes"?>
<Relationships xmlns="http://schemas.openxmlformats.org/package/2006/relationships"><Relationship Id="rId3" Type="http://schemas.openxmlformats.org/officeDocument/2006/relationships/image" Target="../media/image75.jpg"/><Relationship Id="rId4" Type="http://schemas.openxmlformats.org/officeDocument/2006/relationships/image" Target="../media/image76.png"/><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7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8.jpg"/><Relationship Id="rId3" Type="http://schemas.openxmlformats.org/officeDocument/2006/relationships/hyperlink" Target="https://vimeo.com/7829809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9.jpe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7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80.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0.jpg"/></Relationships>
</file>

<file path=ppt/slides/_rels/slide43.xml.rels><?xml version="1.0" encoding="UTF-8" standalone="yes"?>
<Relationships xmlns="http://schemas.openxmlformats.org/package/2006/relationships"><Relationship Id="rId3" Type="http://schemas.openxmlformats.org/officeDocument/2006/relationships/image" Target="../media/image81.jpg"/><Relationship Id="rId4" Type="http://schemas.openxmlformats.org/officeDocument/2006/relationships/hyperlink" Target="https://secure.flickr.com/photos/marine_corps/" TargetMode="External"/><Relationship Id="rId5" Type="http://schemas.openxmlformats.org/officeDocument/2006/relationships/hyperlink" Target="http://creativecommons.org/licenses/by-nc/2.0" TargetMode="External"/><Relationship Id="rId6" Type="http://schemas.openxmlformats.org/officeDocument/2006/relationships/image" Target="../media/image82.jpeg"/><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44.xml.rels><?xml version="1.0" encoding="UTF-8" standalone="yes"?>
<Relationships xmlns="http://schemas.openxmlformats.org/package/2006/relationships"><Relationship Id="rId3" Type="http://schemas.openxmlformats.org/officeDocument/2006/relationships/hyperlink" Target="https://www.flickr.com/photos/melouplante/" TargetMode="External"/><Relationship Id="rId4" Type="http://schemas.openxmlformats.org/officeDocument/2006/relationships/hyperlink" Target="http://creativecommons.org/licenses/by/2.0" TargetMode="External"/><Relationship Id="rId5" Type="http://schemas.openxmlformats.org/officeDocument/2006/relationships/image" Target="../media/image83.jpeg"/><Relationship Id="rId6" Type="http://schemas.openxmlformats.org/officeDocument/2006/relationships/image" Target="../media/image82.jpeg"/><Relationship Id="rId1" Type="http://schemas.openxmlformats.org/officeDocument/2006/relationships/slideLayout" Target="../slideLayouts/slideLayout3.xml"/><Relationship Id="rId2" Type="http://schemas.openxmlformats.org/officeDocument/2006/relationships/hyperlink" Target="https://flic.kr/p/4hy9hT"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image" Target="../media/image84.jpg"/><Relationship Id="rId4" Type="http://schemas.openxmlformats.org/officeDocument/2006/relationships/hyperlink" Target="https://flic.kr/p/6ZTwVE" TargetMode="External"/><Relationship Id="rId5" Type="http://schemas.openxmlformats.org/officeDocument/2006/relationships/hyperlink" Target="https://www.flickr.com/photos/akiwitz/" TargetMode="External"/><Relationship Id="rId6" Type="http://schemas.openxmlformats.org/officeDocument/2006/relationships/hyperlink" Target="http://creativecommons.org/licenses/by/2.0" TargetMode="External"/><Relationship Id="rId7" Type="http://schemas.openxmlformats.org/officeDocument/2006/relationships/image" Target="../media/image82.jpeg"/><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47.xml.rels><?xml version="1.0" encoding="UTF-8" standalone="yes"?>
<Relationships xmlns="http://schemas.openxmlformats.org/package/2006/relationships"><Relationship Id="rId3" Type="http://schemas.openxmlformats.org/officeDocument/2006/relationships/hyperlink" Target="http://openedgroup.org/" TargetMode="External"/><Relationship Id="rId4" Type="http://schemas.openxmlformats.org/officeDocument/2006/relationships/hyperlink" Target="http://oerhub.net/what-we-do/case-studies/" TargetMode="External"/><Relationship Id="rId5" Type="http://schemas.openxmlformats.org/officeDocument/2006/relationships/hyperlink" Target="http://www.onlinelearningsurvey.com/oer.html" TargetMode="External"/><Relationship Id="rId1" Type="http://schemas.openxmlformats.org/officeDocument/2006/relationships/slideLayout" Target="../slideLayouts/slideLayout3.xml"/><Relationship Id="rId2" Type="http://schemas.openxmlformats.org/officeDocument/2006/relationships/hyperlink" Target="https://drive.google.com/a/ocwconsortium.org/file/d/0B4eZdZMtpULyZC1NRHMzOEhRRzg/view"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85.emf"/><Relationship Id="rId4" Type="http://schemas.openxmlformats.org/officeDocument/2006/relationships/hyperlink" Target="http://tinyurl.com/WPOERAdoption040116" TargetMode="External"/><Relationship Id="rId5" Type="http://schemas.openxmlformats.org/officeDocument/2006/relationships/hyperlink" Target="http://tinyurl.com/WPOERPrintVersion2" TargetMode="External"/><Relationship Id="rId6" Type="http://schemas.openxmlformats.org/officeDocument/2006/relationships/hyperlink" Target="https://www.youtube.com/edit?o=U&amp;video_id=vwVIrv0iSgE" TargetMode="External"/><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flickr.com/photos/opensourceway/6555466069/"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87.jpg"/><Relationship Id="rId4" Type="http://schemas.openxmlformats.org/officeDocument/2006/relationships/image" Target="../media/image88.png"/><Relationship Id="rId5" Type="http://schemas.openxmlformats.org/officeDocument/2006/relationships/hyperlink" Target="http://www.slideshare.net/oeconsortium/recent-studies-in-oer-adoption" TargetMode="External"/><Relationship Id="rId6" Type="http://schemas.openxmlformats.org/officeDocument/2006/relationships/hyperlink" Target="http://openedgroup.org/" TargetMode="External"/><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51.xml.rels><?xml version="1.0" encoding="UTF-8" standalone="yes"?>
<Relationships xmlns="http://schemas.openxmlformats.org/package/2006/relationships"><Relationship Id="rId3" Type="http://schemas.openxmlformats.org/officeDocument/2006/relationships/image" Target="../media/image87.jpg"/><Relationship Id="rId4" Type="http://schemas.openxmlformats.org/officeDocument/2006/relationships/image" Target="../media/image89.png"/><Relationship Id="rId5" Type="http://schemas.openxmlformats.org/officeDocument/2006/relationships/image" Target="../media/image88.png"/><Relationship Id="rId6" Type="http://schemas.openxmlformats.org/officeDocument/2006/relationships/hyperlink" Target="http://www.slideshare.net/oeconsortium/recent-studies-in-oer-adoption" TargetMode="External"/><Relationship Id="rId7" Type="http://schemas.openxmlformats.org/officeDocument/2006/relationships/hyperlink" Target="http://openedgroup.org/" TargetMode="External"/><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52.xml.rels><?xml version="1.0" encoding="UTF-8" standalone="yes"?>
<Relationships xmlns="http://schemas.openxmlformats.org/package/2006/relationships"><Relationship Id="rId3" Type="http://schemas.openxmlformats.org/officeDocument/2006/relationships/image" Target="../media/image87.jpg"/><Relationship Id="rId4" Type="http://schemas.openxmlformats.org/officeDocument/2006/relationships/image" Target="../media/image89.png"/><Relationship Id="rId5" Type="http://schemas.openxmlformats.org/officeDocument/2006/relationships/image" Target="../media/image88.png"/><Relationship Id="rId6" Type="http://schemas.openxmlformats.org/officeDocument/2006/relationships/hyperlink" Target="http://www.slideshare.net/oeconsortium/recent-studies-in-oer-adoption" TargetMode="External"/><Relationship Id="rId7" Type="http://schemas.openxmlformats.org/officeDocument/2006/relationships/hyperlink" Target="http://openedgroup.org/" TargetMode="External"/><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53.xml.rels><?xml version="1.0" encoding="UTF-8" standalone="yes"?>
<Relationships xmlns="http://schemas.openxmlformats.org/package/2006/relationships"><Relationship Id="rId3" Type="http://schemas.openxmlformats.org/officeDocument/2006/relationships/image" Target="../media/image90.jpeg"/><Relationship Id="rId4" Type="http://schemas.openxmlformats.org/officeDocument/2006/relationships/hyperlink" Target="http://www.slideshare.net/UnaDaly/" TargetMode="External"/><Relationship Id="rId5" Type="http://schemas.openxmlformats.org/officeDocument/2006/relationships/image" Target="../media/image91.jpeg"/><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69436"/>
            <a:ext cx="8229600" cy="5562600"/>
          </a:xfrm>
        </p:spPr>
        <p:txBody>
          <a:bodyPr wrap="square"/>
          <a:lstStyle/>
          <a:p>
            <a:pPr marL="0" indent="0" algn="ctr">
              <a:buNone/>
            </a:pPr>
            <a:r>
              <a:rPr lang="en-US" sz="4400" dirty="0" smtClean="0"/>
              <a:t> </a:t>
            </a:r>
          </a:p>
        </p:txBody>
      </p:sp>
      <p:pic>
        <p:nvPicPr>
          <p:cNvPr id="5" name="Content Placeholder 3" descr="CCCOER-noOEC.jpg"/>
          <p:cNvPicPr>
            <a:picLocks noChangeAspect="1"/>
          </p:cNvPicPr>
          <p:nvPr/>
        </p:nvPicPr>
        <p:blipFill>
          <a:blip r:embed="rId3" cstate="screen">
            <a:extLst>
              <a:ext uri="{28A0092B-C50C-407E-A947-70E740481C1C}">
                <a14:useLocalDpi xmlns:a14="http://schemas.microsoft.com/office/drawing/2010/main"/>
              </a:ext>
            </a:extLst>
          </a:blip>
          <a:srcRect l="-18877" r="-18877"/>
          <a:stretch>
            <a:fillRect/>
          </a:stretch>
        </p:blipFill>
        <p:spPr>
          <a:xfrm>
            <a:off x="981447" y="3144711"/>
            <a:ext cx="3806682" cy="1620313"/>
          </a:xfrm>
          <a:prstGeom prst="rect">
            <a:avLst/>
          </a:prstGeom>
        </p:spPr>
      </p:pic>
      <p:sp>
        <p:nvSpPr>
          <p:cNvPr id="6" name="TextBox 5"/>
          <p:cNvSpPr txBox="1"/>
          <p:nvPr/>
        </p:nvSpPr>
        <p:spPr>
          <a:xfrm>
            <a:off x="330200" y="5670371"/>
            <a:ext cx="7924800" cy="923330"/>
          </a:xfrm>
          <a:prstGeom prst="rect">
            <a:avLst/>
          </a:prstGeom>
          <a:noFill/>
        </p:spPr>
        <p:txBody>
          <a:bodyPr wrap="square" rtlCol="0">
            <a:spAutoFit/>
          </a:bodyPr>
          <a:lstStyle/>
          <a:p>
            <a:pPr algn="ctr"/>
            <a:r>
              <a:rPr lang="en-US" dirty="0" smtClean="0"/>
              <a:t>Una Daly, Open Education Consortium</a:t>
            </a:r>
          </a:p>
          <a:p>
            <a:pPr algn="ctr"/>
            <a:r>
              <a:rPr lang="en-US" dirty="0" smtClean="0"/>
              <a:t>with Special Guest Faculty</a:t>
            </a:r>
          </a:p>
          <a:p>
            <a:pPr algn="ctr"/>
            <a:r>
              <a:rPr lang="en-US" dirty="0" smtClean="0"/>
              <a:t>July 29, 2016</a:t>
            </a:r>
            <a:endParaRPr lang="en-US" dirty="0"/>
          </a:p>
        </p:txBody>
      </p:sp>
      <p:sp>
        <p:nvSpPr>
          <p:cNvPr id="2" name="TextBox 1"/>
          <p:cNvSpPr txBox="1"/>
          <p:nvPr/>
        </p:nvSpPr>
        <p:spPr>
          <a:xfrm>
            <a:off x="1371600" y="685800"/>
            <a:ext cx="6553200" cy="2431435"/>
          </a:xfrm>
          <a:prstGeom prst="rect">
            <a:avLst/>
          </a:prstGeom>
          <a:noFill/>
        </p:spPr>
        <p:txBody>
          <a:bodyPr wrap="square" rtlCol="0">
            <a:spAutoFit/>
          </a:bodyPr>
          <a:lstStyle/>
          <a:p>
            <a:pPr algn="ctr"/>
            <a:r>
              <a:rPr lang="en-US" sz="4000" dirty="0"/>
              <a:t>Open Educational </a:t>
            </a:r>
            <a:r>
              <a:rPr lang="en-US" sz="4000" dirty="0" smtClean="0"/>
              <a:t>Resource Adoption: </a:t>
            </a:r>
            <a:r>
              <a:rPr lang="en-US" sz="4000" dirty="0"/>
              <a:t>the </a:t>
            </a:r>
            <a:r>
              <a:rPr lang="en-US" sz="4000" dirty="0" smtClean="0"/>
              <a:t>Who, Why, What, Where, and How?</a:t>
            </a:r>
            <a:endParaRPr lang="en-US" sz="4000" dirty="0"/>
          </a:p>
          <a:p>
            <a:pPr algn="ctr"/>
            <a:endParaRPr lang="en-US" sz="3200" b="1" dirty="0"/>
          </a:p>
        </p:txBody>
      </p:sp>
      <p:pic>
        <p:nvPicPr>
          <p:cNvPr id="4" name="Picture 3" descr="CCC_Logo.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78078" y="3246640"/>
            <a:ext cx="3293373" cy="1607165"/>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77000" y="4853805"/>
            <a:ext cx="1676400" cy="1810693"/>
          </a:xfrm>
          <a:prstGeom prst="rect">
            <a:avLst/>
          </a:prstGeom>
        </p:spPr>
      </p:pic>
    </p:spTree>
    <p:extLst>
      <p:ext uri="{BB962C8B-B14F-4D97-AF65-F5344CB8AC3E}">
        <p14:creationId xmlns:p14="http://schemas.microsoft.com/office/powerpoint/2010/main" val="716829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533400" y="10668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Trebuchet MS"/>
              <a:buNone/>
            </a:pPr>
            <a:r>
              <a:rPr lang="en-US" sz="3950" b="0" i="0" u="none" strike="noStrike" cap="none" baseline="0" dirty="0" smtClean="0">
                <a:solidFill>
                  <a:schemeClr val="dk1"/>
                </a:solidFill>
                <a:latin typeface="Trebuchet MS"/>
                <a:ea typeface="Trebuchet MS"/>
                <a:cs typeface="Trebuchet MS"/>
                <a:sym typeface="Trebuchet MS"/>
              </a:rPr>
              <a:t>Are eBooks</a:t>
            </a:r>
            <a:r>
              <a:rPr lang="en-US" sz="3950" dirty="0" smtClean="0">
                <a:solidFill>
                  <a:schemeClr val="dk1"/>
                </a:solidFill>
                <a:latin typeface="Trebuchet MS"/>
                <a:ea typeface="Trebuchet MS"/>
                <a:cs typeface="Trebuchet MS"/>
                <a:sym typeface="Trebuchet MS"/>
              </a:rPr>
              <a:t> </a:t>
            </a:r>
            <a:r>
              <a:rPr lang="en-US" sz="3950" b="0" i="0" u="none" strike="noStrike" cap="none" dirty="0" smtClean="0">
                <a:solidFill>
                  <a:schemeClr val="dk1"/>
                </a:solidFill>
                <a:latin typeface="Trebuchet MS"/>
                <a:ea typeface="Trebuchet MS"/>
                <a:cs typeface="Trebuchet MS"/>
                <a:sym typeface="Trebuchet MS"/>
              </a:rPr>
              <a:t>the same as open textbooks?</a:t>
            </a:r>
            <a:endParaRPr lang="en-US" sz="3950" b="0" i="0" u="none" strike="noStrike" cap="none" baseline="0" dirty="0">
              <a:solidFill>
                <a:schemeClr val="dk1"/>
              </a:solidFill>
              <a:latin typeface="Trebuchet MS"/>
              <a:ea typeface="Trebuchet MS"/>
              <a:cs typeface="Trebuchet MS"/>
              <a:sym typeface="Trebuchet MS"/>
            </a:endParaRPr>
          </a:p>
        </p:txBody>
      </p:sp>
      <p:sp>
        <p:nvSpPr>
          <p:cNvPr id="121" name="Shape 121"/>
          <p:cNvSpPr txBox="1">
            <a:spLocks noGrp="1"/>
          </p:cNvSpPr>
          <p:nvPr>
            <p:ph type="body" idx="1"/>
          </p:nvPr>
        </p:nvSpPr>
        <p:spPr>
          <a:xfrm>
            <a:off x="3314700" y="2743200"/>
            <a:ext cx="2666999" cy="2367038"/>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Noto Symbol"/>
              <a:buChar char="❑"/>
            </a:pPr>
            <a:endParaRPr lang="en-US" sz="3200" b="0" i="0" u="none" strike="noStrike" cap="none" baseline="0" dirty="0" smtClean="0">
              <a:solidFill>
                <a:schemeClr val="dk1"/>
              </a:solidFill>
              <a:latin typeface="Trebuchet MS"/>
              <a:ea typeface="Trebuchet MS"/>
              <a:cs typeface="Trebuchet MS"/>
              <a:sym typeface="Trebuchet MS"/>
            </a:endParaRPr>
          </a:p>
          <a:p>
            <a:pPr marL="342900" marR="0" lvl="0" indent="-342900" algn="l" rtl="0">
              <a:spcBef>
                <a:spcPts val="0"/>
              </a:spcBef>
              <a:buClr>
                <a:schemeClr val="dk1"/>
              </a:buClr>
              <a:buSzPct val="100000"/>
              <a:buFont typeface="Noto Symbol"/>
              <a:buChar char="❑"/>
            </a:pPr>
            <a:r>
              <a:rPr lang="en-US" sz="3200" b="0" i="0" u="none" strike="noStrike" cap="none" baseline="0" dirty="0" smtClean="0">
                <a:solidFill>
                  <a:schemeClr val="dk1"/>
                </a:solidFill>
                <a:latin typeface="Trebuchet MS"/>
                <a:ea typeface="Trebuchet MS"/>
                <a:cs typeface="Trebuchet MS"/>
                <a:sym typeface="Trebuchet MS"/>
              </a:rPr>
              <a:t>True</a:t>
            </a:r>
            <a:endParaRPr lang="en-US" sz="3200" b="0" i="0" u="none" strike="noStrike" cap="none" baseline="0" dirty="0">
              <a:solidFill>
                <a:schemeClr val="dk1"/>
              </a:solidFill>
              <a:latin typeface="Trebuchet MS"/>
              <a:ea typeface="Trebuchet MS"/>
              <a:cs typeface="Trebuchet MS"/>
              <a:sym typeface="Trebuchet MS"/>
            </a:endParaRPr>
          </a:p>
          <a:p>
            <a:pPr marL="342900" marR="0" lvl="0" indent="-342900" algn="l" rtl="0">
              <a:spcBef>
                <a:spcPts val="640"/>
              </a:spcBef>
              <a:buClr>
                <a:schemeClr val="dk1"/>
              </a:buClr>
              <a:buSzPct val="100000"/>
              <a:buFont typeface="Noto Symbol"/>
              <a:buChar char="❑"/>
            </a:pPr>
            <a:r>
              <a:rPr lang="en-US" sz="3200" b="0" i="0" u="none" strike="noStrike" cap="none" baseline="0" dirty="0" smtClean="0">
                <a:solidFill>
                  <a:schemeClr val="dk1"/>
                </a:solidFill>
                <a:latin typeface="Trebuchet MS"/>
                <a:ea typeface="Trebuchet MS"/>
                <a:cs typeface="Trebuchet MS"/>
                <a:sym typeface="Trebuchet MS"/>
              </a:rPr>
              <a:t> False</a:t>
            </a:r>
            <a:endParaRPr lang="en-US" sz="3200" b="0" i="0" u="none" strike="noStrike" cap="none" baseline="0" dirty="0">
              <a:solidFill>
                <a:schemeClr val="dk1"/>
              </a:solidFill>
              <a:latin typeface="Trebuchet MS"/>
              <a:ea typeface="Trebuchet MS"/>
              <a:cs typeface="Trebuchet MS"/>
              <a:sym typeface="Trebuchet MS"/>
            </a:endParaRPr>
          </a:p>
        </p:txBody>
      </p:sp>
      <p:pic>
        <p:nvPicPr>
          <p:cNvPr id="4" name="Shape 13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19800" y="3886200"/>
            <a:ext cx="1905000" cy="1447799"/>
          </a:xfrm>
          <a:prstGeom prst="rect">
            <a:avLst/>
          </a:prstGeom>
          <a:noFill/>
          <a:ln>
            <a:noFill/>
          </a:ln>
        </p:spPr>
      </p:pic>
    </p:spTree>
    <p:extLst>
      <p:ext uri="{BB962C8B-B14F-4D97-AF65-F5344CB8AC3E}">
        <p14:creationId xmlns:p14="http://schemas.microsoft.com/office/powerpoint/2010/main" val="4232087797"/>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smtClean="0"/>
              <a:t>ebook</a:t>
            </a:r>
            <a:r>
              <a:rPr lang="en-US" sz="4000" dirty="0" smtClean="0"/>
              <a:t> vs. Open Textbooks</a:t>
            </a:r>
            <a:endParaRPr lang="en-US" sz="4000" dirty="0"/>
          </a:p>
        </p:txBody>
      </p:sp>
      <p:sp>
        <p:nvSpPr>
          <p:cNvPr id="4" name="TextBox 3"/>
          <p:cNvSpPr txBox="1"/>
          <p:nvPr/>
        </p:nvSpPr>
        <p:spPr>
          <a:xfrm>
            <a:off x="1371600" y="6057781"/>
            <a:ext cx="7315200" cy="800219"/>
          </a:xfrm>
          <a:prstGeom prst="rect">
            <a:avLst/>
          </a:prstGeom>
          <a:noFill/>
        </p:spPr>
        <p:txBody>
          <a:bodyPr wrap="square" rtlCol="0">
            <a:spAutoFit/>
          </a:bodyPr>
          <a:lstStyle/>
          <a:p>
            <a:r>
              <a:rPr lang="en-US" sz="1400" dirty="0"/>
              <a:t>http://</a:t>
            </a:r>
            <a:r>
              <a:rPr lang="en-US" sz="1400" dirty="0" err="1"/>
              <a:t>www.huffingtonpost.com</a:t>
            </a:r>
            <a:r>
              <a:rPr lang="en-US" sz="1400" dirty="0"/>
              <a:t>/</a:t>
            </a:r>
            <a:r>
              <a:rPr lang="en-US" sz="1400" dirty="0" err="1"/>
              <a:t>ethan-senack</a:t>
            </a:r>
            <a:r>
              <a:rPr lang="en-US" sz="1400" dirty="0"/>
              <a:t>/etextbooks-vs-open-textbo_b_8547630.html</a:t>
            </a:r>
          </a:p>
          <a:p>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801089610"/>
              </p:ext>
            </p:extLst>
          </p:nvPr>
        </p:nvGraphicFramePr>
        <p:xfrm>
          <a:off x="1295400" y="1417638"/>
          <a:ext cx="6553200" cy="4429760"/>
        </p:xfrm>
        <a:graphic>
          <a:graphicData uri="http://schemas.openxmlformats.org/drawingml/2006/table">
            <a:tbl>
              <a:tblPr firstRow="1" bandRow="1">
                <a:tableStyleId>{073A0DAA-6AF3-43AB-8588-CEC1D06C72B9}</a:tableStyleId>
              </a:tblPr>
              <a:tblGrid>
                <a:gridCol w="1752600"/>
                <a:gridCol w="2616200"/>
                <a:gridCol w="2184400"/>
              </a:tblGrid>
              <a:tr h="792480">
                <a:tc>
                  <a:txBody>
                    <a:bodyPr/>
                    <a:lstStyle/>
                    <a:p>
                      <a:endParaRPr lang="en-US" sz="2400" dirty="0" smtClean="0"/>
                    </a:p>
                    <a:p>
                      <a:r>
                        <a:rPr lang="en-US" sz="2400" dirty="0" smtClean="0"/>
                        <a:t>Feature</a:t>
                      </a:r>
                      <a:endParaRPr lang="en-US" sz="2400" dirty="0"/>
                    </a:p>
                  </a:txBody>
                  <a:tcPr/>
                </a:tc>
                <a:tc>
                  <a:txBody>
                    <a:bodyPr/>
                    <a:lstStyle/>
                    <a:p>
                      <a:endParaRPr lang="en-US" sz="2400" kern="2000" dirty="0" smtClean="0"/>
                    </a:p>
                    <a:p>
                      <a:r>
                        <a:rPr lang="en-US" sz="2400" kern="2000" dirty="0" smtClean="0"/>
                        <a:t>eBooks</a:t>
                      </a:r>
                      <a:endParaRPr lang="en-US" sz="2400" kern="2000" dirty="0"/>
                    </a:p>
                  </a:txBody>
                  <a:tcPr/>
                </a:tc>
                <a:tc>
                  <a:txBody>
                    <a:bodyPr/>
                    <a:lstStyle/>
                    <a:p>
                      <a:r>
                        <a:rPr lang="en-US" sz="2400" dirty="0" smtClean="0"/>
                        <a:t>Open</a:t>
                      </a:r>
                      <a:r>
                        <a:rPr lang="en-US" sz="2400" baseline="0" dirty="0" smtClean="0"/>
                        <a:t> T</a:t>
                      </a:r>
                      <a:r>
                        <a:rPr lang="en-US" sz="2400" dirty="0" smtClean="0"/>
                        <a:t>extbooks</a:t>
                      </a:r>
                      <a:endParaRPr lang="en-US" sz="2400" dirty="0"/>
                    </a:p>
                  </a:txBody>
                  <a:tcPr/>
                </a:tc>
              </a:tr>
              <a:tr h="889000">
                <a:tc>
                  <a:txBody>
                    <a:bodyPr/>
                    <a:lstStyle/>
                    <a:p>
                      <a:r>
                        <a:rPr lang="en-US" dirty="0" smtClean="0"/>
                        <a:t>PRINTING</a:t>
                      </a:r>
                      <a:endParaRPr lang="en-US" dirty="0"/>
                    </a:p>
                  </a:txBody>
                  <a:tcPr/>
                </a:tc>
                <a:tc>
                  <a:txBody>
                    <a:bodyPr/>
                    <a:lstStyle/>
                    <a:p>
                      <a:r>
                        <a:rPr lang="en-US" dirty="0" smtClean="0"/>
                        <a:t>Some</a:t>
                      </a:r>
                      <a:r>
                        <a:rPr lang="en-US" baseline="0" dirty="0" smtClean="0"/>
                        <a:t> printing restrictions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 </a:t>
                      </a:r>
                      <a:r>
                        <a:rPr lang="en-US" baseline="0" dirty="0" smtClean="0"/>
                        <a:t>printing</a:t>
                      </a:r>
                      <a:endParaRPr lang="en-US" dirty="0" smtClean="0"/>
                    </a:p>
                    <a:p>
                      <a:r>
                        <a:rPr lang="en-US" dirty="0" smtClean="0"/>
                        <a:t>restrictions</a:t>
                      </a:r>
                      <a:endParaRPr lang="en-US" dirty="0"/>
                    </a:p>
                  </a:txBody>
                  <a:tcPr/>
                </a:tc>
              </a:tr>
              <a:tr h="889000">
                <a:tc>
                  <a:txBody>
                    <a:bodyPr/>
                    <a:lstStyle/>
                    <a:p>
                      <a:r>
                        <a:rPr lang="en-US" dirty="0" smtClean="0"/>
                        <a:t>DEVICES</a:t>
                      </a:r>
                      <a:endParaRPr lang="en-US" dirty="0"/>
                    </a:p>
                  </a:txBody>
                  <a:tcPr/>
                </a:tc>
                <a:tc>
                  <a:txBody>
                    <a:bodyPr/>
                    <a:lstStyle/>
                    <a:p>
                      <a:r>
                        <a:rPr lang="en-US" dirty="0" smtClean="0"/>
                        <a:t>Restriction</a:t>
                      </a:r>
                      <a:r>
                        <a:rPr lang="en-US" baseline="0" dirty="0" smtClean="0"/>
                        <a:t> on how many devices can access</a:t>
                      </a:r>
                      <a:endParaRPr lang="en-US" dirty="0"/>
                    </a:p>
                  </a:txBody>
                  <a:tcPr/>
                </a:tc>
                <a:tc>
                  <a:txBody>
                    <a:bodyPr/>
                    <a:lstStyle/>
                    <a:p>
                      <a:r>
                        <a:rPr lang="en-US" dirty="0" smtClean="0"/>
                        <a:t>Can load on any number of devices</a:t>
                      </a:r>
                      <a:endParaRPr lang="en-US" dirty="0"/>
                    </a:p>
                  </a:txBody>
                  <a:tcPr/>
                </a:tc>
              </a:tr>
              <a:tr h="889000">
                <a:tc>
                  <a:txBody>
                    <a:bodyPr/>
                    <a:lstStyle/>
                    <a:p>
                      <a:r>
                        <a:rPr lang="en-US" dirty="0" smtClean="0"/>
                        <a:t>EXPIRATION</a:t>
                      </a:r>
                      <a:endParaRPr lang="en-US" dirty="0"/>
                    </a:p>
                  </a:txBody>
                  <a:tcPr/>
                </a:tc>
                <a:tc>
                  <a:txBody>
                    <a:bodyPr/>
                    <a:lstStyle/>
                    <a:p>
                      <a:r>
                        <a:rPr lang="en-US" dirty="0" smtClean="0"/>
                        <a:t>Many expire after one or two semesters</a:t>
                      </a:r>
                      <a:endParaRPr lang="en-US" dirty="0"/>
                    </a:p>
                  </a:txBody>
                  <a:tcPr/>
                </a:tc>
                <a:tc>
                  <a:txBody>
                    <a:bodyPr/>
                    <a:lstStyle/>
                    <a:p>
                      <a:r>
                        <a:rPr lang="en-US" dirty="0" smtClean="0"/>
                        <a:t>You</a:t>
                      </a:r>
                      <a:r>
                        <a:rPr lang="en-US" baseline="0" dirty="0" smtClean="0"/>
                        <a:t> can retain a copy indefinitely</a:t>
                      </a:r>
                      <a:endParaRPr lang="en-US" dirty="0"/>
                    </a:p>
                  </a:txBody>
                  <a:tcPr/>
                </a:tc>
              </a:tr>
              <a:tr h="889000">
                <a:tc>
                  <a:txBody>
                    <a:bodyPr/>
                    <a:lstStyle/>
                    <a:p>
                      <a:r>
                        <a:rPr lang="en-US" dirty="0" smtClean="0"/>
                        <a:t>PRICE</a:t>
                      </a:r>
                      <a:endParaRPr lang="en-US" dirty="0"/>
                    </a:p>
                  </a:txBody>
                  <a:tcPr/>
                </a:tc>
                <a:tc>
                  <a:txBody>
                    <a:bodyPr/>
                    <a:lstStyle/>
                    <a:p>
                      <a:r>
                        <a:rPr lang="en-US" dirty="0" smtClean="0"/>
                        <a:t>Varies</a:t>
                      </a:r>
                      <a:r>
                        <a:rPr lang="en-US" baseline="0" dirty="0" smtClean="0"/>
                        <a:t> greatly and no resale value of hard copy</a:t>
                      </a:r>
                      <a:endParaRPr lang="en-US" dirty="0"/>
                    </a:p>
                  </a:txBody>
                  <a:tcPr/>
                </a:tc>
                <a:tc>
                  <a:txBody>
                    <a:bodyPr/>
                    <a:lstStyle/>
                    <a:p>
                      <a:r>
                        <a:rPr lang="en-US" dirty="0" smtClean="0"/>
                        <a:t>Free online and</a:t>
                      </a:r>
                      <a:r>
                        <a:rPr lang="en-US" baseline="0" dirty="0" smtClean="0"/>
                        <a:t> usually $20-50 for hard copy</a:t>
                      </a:r>
                      <a:endParaRPr lang="en-US" dirty="0"/>
                    </a:p>
                  </a:txBody>
                  <a:tcPr/>
                </a:tc>
              </a:tr>
            </a:tbl>
          </a:graphicData>
        </a:graphic>
      </p:graphicFrame>
    </p:spTree>
    <p:extLst>
      <p:ext uri="{BB962C8B-B14F-4D97-AF65-F5344CB8AC3E}">
        <p14:creationId xmlns:p14="http://schemas.microsoft.com/office/powerpoint/2010/main" val="3606007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533400" y="10668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Trebuchet MS"/>
              <a:buNone/>
            </a:pPr>
            <a:r>
              <a:rPr lang="en-US" sz="3950" b="0" i="0" u="none" strike="noStrike" cap="none" baseline="0" dirty="0">
                <a:solidFill>
                  <a:schemeClr val="dk1"/>
                </a:solidFill>
                <a:latin typeface="Trebuchet MS"/>
                <a:ea typeface="Trebuchet MS"/>
                <a:cs typeface="Trebuchet MS"/>
                <a:sym typeface="Trebuchet MS"/>
              </a:rPr>
              <a:t>By </a:t>
            </a:r>
            <a:r>
              <a:rPr lang="en-US" sz="3950" b="0" i="0" u="none" strike="noStrike" cap="none" baseline="0" dirty="0">
                <a:solidFill>
                  <a:schemeClr val="dk1"/>
                </a:solidFill>
                <a:ea typeface="Trebuchet MS"/>
                <a:cs typeface="Trebuchet MS"/>
                <a:sym typeface="Trebuchet MS"/>
              </a:rPr>
              <a:t>what % have </a:t>
            </a:r>
            <a:r>
              <a:rPr lang="en-US" sz="3950" b="0" i="0" u="none" strike="noStrike" cap="none" baseline="0" dirty="0" smtClean="0">
                <a:solidFill>
                  <a:schemeClr val="dk1"/>
                </a:solidFill>
                <a:ea typeface="Trebuchet MS"/>
                <a:cs typeface="Trebuchet MS"/>
                <a:sym typeface="Trebuchet MS"/>
              </a:rPr>
              <a:t>textbook </a:t>
            </a:r>
            <a:r>
              <a:rPr lang="en-US" sz="3950" b="0" i="0" u="none" strike="noStrike" cap="none" baseline="0" dirty="0">
                <a:solidFill>
                  <a:schemeClr val="dk1"/>
                </a:solidFill>
                <a:latin typeface="Trebuchet MS"/>
                <a:ea typeface="Trebuchet MS"/>
                <a:cs typeface="Trebuchet MS"/>
                <a:sym typeface="Trebuchet MS"/>
              </a:rPr>
              <a:t>prices risen in the last 12 years?</a:t>
            </a:r>
          </a:p>
        </p:txBody>
      </p:sp>
      <p:sp>
        <p:nvSpPr>
          <p:cNvPr id="121" name="Shape 121"/>
          <p:cNvSpPr txBox="1">
            <a:spLocks noGrp="1"/>
          </p:cNvSpPr>
          <p:nvPr>
            <p:ph type="body" idx="1"/>
          </p:nvPr>
        </p:nvSpPr>
        <p:spPr>
          <a:xfrm>
            <a:off x="3314700" y="2743200"/>
            <a:ext cx="2666999" cy="2367038"/>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Noto Symbol"/>
              <a:buChar char="❑"/>
            </a:pPr>
            <a:r>
              <a:rPr lang="en-US" sz="3200" b="0" i="0" u="none" strike="noStrike" cap="none" baseline="0" dirty="0">
                <a:solidFill>
                  <a:schemeClr val="dk1"/>
                </a:solidFill>
                <a:latin typeface="Trebuchet MS"/>
                <a:ea typeface="Trebuchet MS"/>
                <a:cs typeface="Trebuchet MS"/>
                <a:sym typeface="Trebuchet MS"/>
              </a:rPr>
              <a:t>51 – 60%</a:t>
            </a:r>
          </a:p>
          <a:p>
            <a:pPr marL="342900" marR="0" lvl="0" indent="-342900" algn="l" rtl="0">
              <a:spcBef>
                <a:spcPts val="640"/>
              </a:spcBef>
              <a:buClr>
                <a:schemeClr val="dk1"/>
              </a:buClr>
              <a:buSzPct val="100000"/>
              <a:buFont typeface="Noto Symbol"/>
              <a:buChar char="❑"/>
            </a:pPr>
            <a:r>
              <a:rPr lang="en-US" sz="3200" b="0" i="0" u="none" strike="noStrike" cap="none" baseline="0" dirty="0">
                <a:solidFill>
                  <a:schemeClr val="dk1"/>
                </a:solidFill>
                <a:latin typeface="Trebuchet MS"/>
                <a:ea typeface="Trebuchet MS"/>
                <a:cs typeface="Trebuchet MS"/>
                <a:sym typeface="Trebuchet MS"/>
              </a:rPr>
              <a:t>61 – 70%</a:t>
            </a:r>
          </a:p>
          <a:p>
            <a:pPr marL="342900" marR="0" lvl="0" indent="-342900" algn="l" rtl="0">
              <a:spcBef>
                <a:spcPts val="640"/>
              </a:spcBef>
              <a:buClr>
                <a:schemeClr val="dk1"/>
              </a:buClr>
              <a:buSzPct val="100000"/>
              <a:buFont typeface="Noto Symbol"/>
              <a:buChar char="❑"/>
            </a:pPr>
            <a:r>
              <a:rPr lang="en-US" sz="3200" b="0" i="0" u="none" strike="noStrike" cap="none" baseline="0" dirty="0">
                <a:solidFill>
                  <a:schemeClr val="dk1"/>
                </a:solidFill>
                <a:latin typeface="Trebuchet MS"/>
                <a:ea typeface="Trebuchet MS"/>
                <a:cs typeface="Trebuchet MS"/>
                <a:sym typeface="Trebuchet MS"/>
              </a:rPr>
              <a:t>71 – 80%</a:t>
            </a:r>
          </a:p>
          <a:p>
            <a:pPr marL="342900" marR="0" lvl="0" indent="-342900" algn="l" rtl="0">
              <a:spcBef>
                <a:spcPts val="640"/>
              </a:spcBef>
              <a:buClr>
                <a:schemeClr val="dk1"/>
              </a:buClr>
              <a:buSzPct val="100000"/>
              <a:buFont typeface="Noto Symbol"/>
              <a:buChar char="❑"/>
            </a:pPr>
            <a:r>
              <a:rPr lang="en-US" sz="3200" b="0" i="0" u="none" strike="noStrike" cap="none" baseline="0" dirty="0">
                <a:solidFill>
                  <a:schemeClr val="dk1"/>
                </a:solidFill>
                <a:latin typeface="Trebuchet MS"/>
                <a:ea typeface="Trebuchet MS"/>
                <a:cs typeface="Trebuchet MS"/>
                <a:sym typeface="Trebuchet MS"/>
              </a:rPr>
              <a:t>Over 80%</a:t>
            </a:r>
          </a:p>
        </p:txBody>
      </p:sp>
    </p:spTree>
    <p:extLst>
      <p:ext uri="{BB962C8B-B14F-4D97-AF65-F5344CB8AC3E}">
        <p14:creationId xmlns:p14="http://schemas.microsoft.com/office/powerpoint/2010/main" val="3110093850"/>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Shape 134"/>
          <p:cNvPicPr preferRelativeResize="0"/>
          <p:nvPr/>
        </p:nvPicPr>
        <p:blipFill rotWithShape="1">
          <a:blip r:embed="rId3">
            <a:alphaModFix/>
          </a:blip>
          <a:srcRect/>
          <a:stretch/>
        </p:blipFill>
        <p:spPr>
          <a:xfrm>
            <a:off x="1078895" y="838200"/>
            <a:ext cx="6934199" cy="5153062"/>
          </a:xfrm>
          <a:prstGeom prst="rect">
            <a:avLst/>
          </a:prstGeom>
          <a:noFill/>
          <a:ln>
            <a:noFill/>
          </a:ln>
        </p:spPr>
      </p:pic>
      <p:sp>
        <p:nvSpPr>
          <p:cNvPr id="135" name="Shape 135"/>
          <p:cNvSpPr txBox="1"/>
          <p:nvPr/>
        </p:nvSpPr>
        <p:spPr>
          <a:xfrm>
            <a:off x="1752600" y="6324600"/>
            <a:ext cx="6260494"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0" u="none" strike="noStrike" cap="none" baseline="0">
                <a:solidFill>
                  <a:schemeClr val="dk1"/>
                </a:solidFill>
                <a:latin typeface="Trebuchet MS"/>
                <a:ea typeface="Trebuchet MS"/>
                <a:cs typeface="Trebuchet MS"/>
                <a:sym typeface="Trebuchet MS"/>
              </a:rPr>
              <a:t>Source: Government Accountability Office, June 2013, College Textbooks Report </a:t>
            </a:r>
          </a:p>
        </p:txBody>
      </p:sp>
    </p:spTree>
    <p:extLst>
      <p:ext uri="{BB962C8B-B14F-4D97-AF65-F5344CB8AC3E}">
        <p14:creationId xmlns:p14="http://schemas.microsoft.com/office/powerpoint/2010/main" val="3884604860"/>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533400" y="304800"/>
            <a:ext cx="7516787"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Trebuchet MS"/>
              <a:buNone/>
            </a:pPr>
            <a:r>
              <a:rPr lang="en-US" sz="4000" dirty="0" smtClean="0">
                <a:solidFill>
                  <a:schemeClr val="dk1"/>
                </a:solidFill>
                <a:latin typeface="Trebuchet MS"/>
                <a:ea typeface="Trebuchet MS"/>
                <a:cs typeface="Trebuchet MS"/>
                <a:sym typeface="Trebuchet MS"/>
              </a:rPr>
              <a:t>Student Impact</a:t>
            </a:r>
            <a:endParaRPr lang="en-US" sz="4000" b="0" i="0" u="none" strike="noStrike" cap="none" baseline="0" dirty="0">
              <a:solidFill>
                <a:schemeClr val="dk1"/>
              </a:solidFill>
              <a:latin typeface="Trebuchet MS"/>
              <a:ea typeface="Trebuchet MS"/>
              <a:cs typeface="Trebuchet MS"/>
              <a:sym typeface="Trebuchet MS"/>
            </a:endParaRPr>
          </a:p>
        </p:txBody>
      </p:sp>
      <p:sp>
        <p:nvSpPr>
          <p:cNvPr id="156" name="Shape 156"/>
          <p:cNvSpPr/>
          <p:nvPr/>
        </p:nvSpPr>
        <p:spPr>
          <a:xfrm>
            <a:off x="533400" y="1838186"/>
            <a:ext cx="4572000" cy="4918269"/>
          </a:xfrm>
          <a:prstGeom prst="rect">
            <a:avLst/>
          </a:prstGeom>
          <a:noFill/>
          <a:ln>
            <a:noFill/>
          </a:ln>
        </p:spPr>
        <p:txBody>
          <a:bodyPr lIns="91425" tIns="45700" rIns="91425" bIns="45700" anchor="t" anchorCtr="0">
            <a:noAutofit/>
          </a:bodyPr>
          <a:lstStyle/>
          <a:p>
            <a:pPr marL="342900" marR="0" lvl="0" indent="-342900" algn="l" rtl="0">
              <a:spcBef>
                <a:spcPts val="0"/>
              </a:spcBef>
              <a:buClr>
                <a:srgbClr val="000000"/>
              </a:buClr>
              <a:buSzPct val="100000"/>
              <a:buFont typeface="Arial"/>
              <a:buChar char="•"/>
            </a:pPr>
            <a:r>
              <a:rPr lang="en-US" sz="2800" b="0" i="0" u="none" strike="noStrike" cap="none" baseline="0" dirty="0">
                <a:solidFill>
                  <a:srgbClr val="000000"/>
                </a:solidFill>
                <a:latin typeface="Arial"/>
                <a:ea typeface="Arial"/>
                <a:cs typeface="Arial"/>
                <a:sym typeface="Arial"/>
              </a:rPr>
              <a:t>48% take fewer classes or different classes</a:t>
            </a:r>
          </a:p>
          <a:p>
            <a:pPr marL="342900" marR="0" lvl="0" indent="-165100" algn="l" rtl="0">
              <a:spcBef>
                <a:spcPts val="560"/>
              </a:spcBef>
              <a:buClr>
                <a:schemeClr val="dk1"/>
              </a:buClr>
              <a:buFont typeface="Arial"/>
              <a:buNone/>
            </a:pPr>
            <a:endParaRPr sz="2800" b="0" i="0" u="none" strike="noStrike" cap="none" baseline="0" dirty="0">
              <a:solidFill>
                <a:srgbClr val="000000"/>
              </a:solidFill>
              <a:latin typeface="Arial"/>
              <a:ea typeface="Arial"/>
              <a:cs typeface="Arial"/>
              <a:sym typeface="Arial"/>
            </a:endParaRPr>
          </a:p>
          <a:p>
            <a:pPr marL="342900" marR="0" lvl="0" indent="-342900" algn="l" rtl="0">
              <a:spcBef>
                <a:spcPts val="560"/>
              </a:spcBef>
              <a:buClr>
                <a:srgbClr val="000000"/>
              </a:buClr>
              <a:buSzPct val="100000"/>
              <a:buFont typeface="Arial"/>
              <a:buChar char="•"/>
            </a:pPr>
            <a:r>
              <a:rPr lang="en-US" sz="2800" b="0" i="0" u="none" strike="noStrike" cap="none" baseline="0" dirty="0">
                <a:solidFill>
                  <a:srgbClr val="000000"/>
                </a:solidFill>
                <a:latin typeface="Arial"/>
                <a:ea typeface="Arial"/>
                <a:cs typeface="Arial"/>
                <a:sym typeface="Arial"/>
              </a:rPr>
              <a:t>65% choose to not buy textbook</a:t>
            </a:r>
          </a:p>
          <a:p>
            <a:pPr marL="342900" marR="0" lvl="0" indent="-165100" algn="l" rtl="0">
              <a:spcBef>
                <a:spcPts val="560"/>
              </a:spcBef>
              <a:buClr>
                <a:schemeClr val="dk1"/>
              </a:buClr>
              <a:buFont typeface="Arial"/>
              <a:buNone/>
            </a:pPr>
            <a:endParaRPr sz="2800" b="0" i="0" u="none" strike="noStrike" cap="none" baseline="0" dirty="0">
              <a:solidFill>
                <a:srgbClr val="000000"/>
              </a:solidFill>
              <a:latin typeface="Arial"/>
              <a:ea typeface="Arial"/>
              <a:cs typeface="Arial"/>
              <a:sym typeface="Arial"/>
            </a:endParaRPr>
          </a:p>
          <a:p>
            <a:pPr marL="342900" marR="0" lvl="0" indent="-342900" algn="l" rtl="0">
              <a:spcBef>
                <a:spcPts val="560"/>
              </a:spcBef>
              <a:buClr>
                <a:srgbClr val="000000"/>
              </a:buClr>
              <a:buSzPct val="100000"/>
              <a:buFont typeface="Arial"/>
              <a:buChar char="•"/>
            </a:pPr>
            <a:r>
              <a:rPr lang="en-US" sz="2800" b="0" i="0" u="none" strike="noStrike" cap="none" baseline="0" dirty="0">
                <a:solidFill>
                  <a:srgbClr val="000000"/>
                </a:solidFill>
                <a:latin typeface="Arial"/>
                <a:ea typeface="Arial"/>
                <a:cs typeface="Arial"/>
                <a:sym typeface="Arial"/>
              </a:rPr>
              <a:t> 94% report concern that grades affected</a:t>
            </a:r>
          </a:p>
          <a:p>
            <a:pPr marL="342900" marR="0" lvl="0" indent="-165100" algn="l" rtl="0">
              <a:spcBef>
                <a:spcPts val="560"/>
              </a:spcBef>
              <a:buClr>
                <a:schemeClr val="dk1"/>
              </a:buClr>
              <a:buFont typeface="Arial"/>
              <a:buNone/>
            </a:pPr>
            <a:endParaRPr sz="2800" b="0" i="0" u="none" strike="noStrike" cap="none" baseline="0" dirty="0">
              <a:solidFill>
                <a:srgbClr val="000000"/>
              </a:solidFill>
              <a:latin typeface="Arial"/>
              <a:ea typeface="Arial"/>
              <a:cs typeface="Arial"/>
              <a:sym typeface="Arial"/>
            </a:endParaRPr>
          </a:p>
          <a:p>
            <a:pPr marL="0" marR="0" lvl="0" indent="0" algn="l" rtl="0">
              <a:spcBef>
                <a:spcPts val="560"/>
              </a:spcBef>
              <a:buNone/>
            </a:pPr>
            <a:endParaRPr sz="2800" b="0" i="0" u="none" strike="noStrike" cap="none" baseline="0" dirty="0">
              <a:solidFill>
                <a:srgbClr val="000000"/>
              </a:solidFill>
              <a:latin typeface="Arial"/>
              <a:ea typeface="Arial"/>
              <a:cs typeface="Arial"/>
              <a:sym typeface="Arial"/>
            </a:endParaRPr>
          </a:p>
        </p:txBody>
      </p:sp>
      <p:pic>
        <p:nvPicPr>
          <p:cNvPr id="157" name="Shape 157"/>
          <p:cNvPicPr preferRelativeResize="0"/>
          <p:nvPr/>
        </p:nvPicPr>
        <p:blipFill rotWithShape="1">
          <a:blip r:embed="rId3">
            <a:alphaModFix/>
          </a:blip>
          <a:srcRect/>
          <a:stretch/>
        </p:blipFill>
        <p:spPr>
          <a:xfrm>
            <a:off x="4980678" y="1838186"/>
            <a:ext cx="3292124" cy="4257812"/>
          </a:xfrm>
          <a:prstGeom prst="rect">
            <a:avLst/>
          </a:prstGeom>
          <a:noFill/>
          <a:ln>
            <a:noFill/>
          </a:ln>
        </p:spPr>
      </p:pic>
      <p:sp>
        <p:nvSpPr>
          <p:cNvPr id="158" name="Shape 158"/>
          <p:cNvSpPr txBox="1"/>
          <p:nvPr/>
        </p:nvSpPr>
        <p:spPr>
          <a:xfrm>
            <a:off x="4980678" y="6096000"/>
            <a:ext cx="3361438" cy="46166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200" b="0" i="0" u="none" strike="noStrike" cap="none" baseline="0">
                <a:solidFill>
                  <a:schemeClr val="dk1"/>
                </a:solidFill>
                <a:latin typeface="Trebuchet MS"/>
                <a:ea typeface="Trebuchet MS"/>
                <a:cs typeface="Trebuchet MS"/>
                <a:sym typeface="Trebuchet MS"/>
              </a:rPr>
              <a:t>Source: </a:t>
            </a:r>
            <a:r>
              <a:rPr lang="en-US" sz="1200" b="0" i="0" u="sng" strike="noStrike" cap="none" baseline="0">
                <a:solidFill>
                  <a:schemeClr val="hlink"/>
                </a:solidFill>
                <a:latin typeface="Trebuchet MS"/>
                <a:ea typeface="Trebuchet MS"/>
                <a:cs typeface="Trebuchet MS"/>
                <a:sym typeface="Trebuchet MS"/>
                <a:hlinkClick r:id="rId4" invalidUrl="http://www.studentpirgs.org/sites/student/files/reports/NATIONAL Fixing Broken Textbooks Report1.pdf"/>
              </a:rPr>
              <a:t>Fixing the Broken Textbook Market</a:t>
            </a:r>
            <a:r>
              <a:rPr lang="en-US" sz="1200" b="0" i="0" u="none" strike="noStrike" cap="none" baseline="0">
                <a:solidFill>
                  <a:schemeClr val="dk1"/>
                </a:solidFill>
                <a:latin typeface="Trebuchet MS"/>
                <a:ea typeface="Trebuchet MS"/>
                <a:cs typeface="Trebuchet MS"/>
                <a:sym typeface="Trebuchet MS"/>
              </a:rPr>
              <a:t>, 2014</a:t>
            </a:r>
          </a:p>
        </p:txBody>
      </p:sp>
      <p:sp>
        <p:nvSpPr>
          <p:cNvPr id="159" name="Shape 159"/>
          <p:cNvSpPr txBox="1"/>
          <p:nvPr/>
        </p:nvSpPr>
        <p:spPr>
          <a:xfrm>
            <a:off x="5203293" y="1485900"/>
            <a:ext cx="2846893" cy="523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0" i="0" u="none" strike="noStrike" cap="none" baseline="0">
                <a:solidFill>
                  <a:schemeClr val="dk1"/>
                </a:solidFill>
                <a:latin typeface="Trebuchet MS"/>
                <a:ea typeface="Trebuchet MS"/>
                <a:cs typeface="Trebuchet MS"/>
                <a:sym typeface="Trebuchet MS"/>
              </a:rPr>
              <a:t>Survey of 2039 students at 156 campuses across 33 states</a:t>
            </a:r>
          </a:p>
        </p:txBody>
      </p:sp>
    </p:spTree>
    <p:extLst>
      <p:ext uri="{BB962C8B-B14F-4D97-AF65-F5344CB8AC3E}">
        <p14:creationId xmlns:p14="http://schemas.microsoft.com/office/powerpoint/2010/main" val="2460348202"/>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620000" cy="4525963"/>
          </a:xfrm>
        </p:spPr>
        <p:txBody>
          <a:bodyPr>
            <a:normAutofit/>
          </a:bodyPr>
          <a:lstStyle/>
          <a:p>
            <a:r>
              <a:rPr lang="en-US" dirty="0" smtClean="0">
                <a:latin typeface="Arial" charset="0"/>
                <a:ea typeface="Arial" charset="0"/>
                <a:cs typeface="Arial" charset="0"/>
              </a:rPr>
              <a:t>30% of students used financial aid to buy textbooks</a:t>
            </a:r>
            <a:endParaRPr lang="en-US" dirty="0">
              <a:latin typeface="Arial" charset="0"/>
              <a:ea typeface="Arial" charset="0"/>
              <a:cs typeface="Arial" charset="0"/>
            </a:endParaRPr>
          </a:p>
          <a:p>
            <a:pPr lvl="1"/>
            <a:r>
              <a:rPr lang="en-US" dirty="0" smtClean="0">
                <a:latin typeface="Arial" charset="0"/>
                <a:ea typeface="Arial" charset="0"/>
                <a:cs typeface="Arial" charset="0"/>
              </a:rPr>
              <a:t>$300+ (on average) per semester </a:t>
            </a:r>
          </a:p>
          <a:p>
            <a:pPr lvl="1"/>
            <a:r>
              <a:rPr lang="en-US" dirty="0" smtClean="0">
                <a:latin typeface="Arial" charset="0"/>
                <a:ea typeface="Arial" charset="0"/>
                <a:cs typeface="Arial" charset="0"/>
              </a:rPr>
              <a:t>50% of community college students</a:t>
            </a:r>
          </a:p>
          <a:p>
            <a:pPr lvl="1"/>
            <a:endParaRPr lang="en-US" dirty="0" smtClean="0">
              <a:latin typeface="Arial" charset="0"/>
              <a:ea typeface="Arial" charset="0"/>
              <a:cs typeface="Arial" charset="0"/>
            </a:endParaRPr>
          </a:p>
          <a:p>
            <a:pPr marL="457200" lvl="1" indent="0">
              <a:buNone/>
            </a:pPr>
            <a:endParaRPr lang="en-US" dirty="0" smtClean="0">
              <a:latin typeface="Arial" charset="0"/>
              <a:ea typeface="Arial" charset="0"/>
              <a:cs typeface="Arial" charset="0"/>
            </a:endParaRPr>
          </a:p>
          <a:p>
            <a:r>
              <a:rPr lang="en-US" dirty="0" smtClean="0">
                <a:latin typeface="Arial" charset="0"/>
                <a:ea typeface="Arial" charset="0"/>
                <a:cs typeface="Arial" charset="0"/>
              </a:rPr>
              <a:t>$3 billion </a:t>
            </a:r>
            <a:r>
              <a:rPr lang="en-US" dirty="0" smtClean="0">
                <a:latin typeface="Arial" charset="0"/>
                <a:ea typeface="Arial" charset="0"/>
                <a:cs typeface="Arial" charset="0"/>
              </a:rPr>
              <a:t>in financial </a:t>
            </a:r>
            <a:r>
              <a:rPr lang="en-US" dirty="0" smtClean="0">
                <a:latin typeface="Arial" charset="0"/>
                <a:ea typeface="Arial" charset="0"/>
                <a:cs typeface="Arial" charset="0"/>
              </a:rPr>
              <a:t>aid </a:t>
            </a:r>
            <a:r>
              <a:rPr lang="en-US" dirty="0" smtClean="0">
                <a:latin typeface="Arial" charset="0"/>
                <a:ea typeface="Arial" charset="0"/>
                <a:cs typeface="Arial" charset="0"/>
              </a:rPr>
              <a:t>used yearly for undergraduate textbooks</a:t>
            </a:r>
            <a:endParaRPr lang="en-US" dirty="0">
              <a:latin typeface="Arial" charset="0"/>
              <a:ea typeface="Arial" charset="0"/>
              <a:cs typeface="Arial" charset="0"/>
            </a:endParaRPr>
          </a:p>
        </p:txBody>
      </p:sp>
      <p:sp>
        <p:nvSpPr>
          <p:cNvPr id="4" name="Rectangle 3"/>
          <p:cNvSpPr/>
          <p:nvPr/>
        </p:nvSpPr>
        <p:spPr>
          <a:xfrm>
            <a:off x="2084427" y="6308725"/>
            <a:ext cx="4975145" cy="369332"/>
          </a:xfrm>
          <a:prstGeom prst="rect">
            <a:avLst/>
          </a:prstGeom>
        </p:spPr>
        <p:txBody>
          <a:bodyPr wrap="none">
            <a:spAutoFit/>
          </a:bodyPr>
          <a:lstStyle/>
          <a:p>
            <a:r>
              <a:rPr lang="en-US" dirty="0"/>
              <a:t>Student </a:t>
            </a:r>
            <a:r>
              <a:rPr lang="en-US" smtClean="0"/>
              <a:t>PIRGs Survey, </a:t>
            </a:r>
            <a:r>
              <a:rPr lang="en-US"/>
              <a:t>Covering the Cost, 2016</a:t>
            </a:r>
            <a:endParaRPr lang="en-US" dirty="0"/>
          </a:p>
        </p:txBody>
      </p:sp>
      <p:sp>
        <p:nvSpPr>
          <p:cNvPr id="5" name="Title 4"/>
          <p:cNvSpPr>
            <a:spLocks noGrp="1"/>
          </p:cNvSpPr>
          <p:nvPr>
            <p:ph type="title"/>
          </p:nvPr>
        </p:nvSpPr>
        <p:spPr/>
        <p:txBody>
          <a:bodyPr/>
          <a:lstStyle/>
          <a:p>
            <a:r>
              <a:rPr lang="en-US" dirty="0" smtClean="0"/>
              <a:t>Taxpayer Impact</a:t>
            </a:r>
            <a:endParaRPr lang="en-US"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9000" y="2819400"/>
            <a:ext cx="1219200" cy="1639416"/>
          </a:xfrm>
          <a:prstGeom prst="rect">
            <a:avLst/>
          </a:prstGeom>
        </p:spPr>
      </p:pic>
    </p:spTree>
    <p:extLst>
      <p:ext uri="{BB962C8B-B14F-4D97-AF65-F5344CB8AC3E}">
        <p14:creationId xmlns:p14="http://schemas.microsoft.com/office/powerpoint/2010/main" val="1063809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Solution: </a:t>
            </a:r>
            <a:br>
              <a:rPr lang="en-US" dirty="0" smtClean="0"/>
            </a:br>
            <a:r>
              <a:rPr lang="en-US" dirty="0" smtClean="0"/>
              <a:t>Open Educational Resources</a:t>
            </a:r>
            <a:endParaRPr lang="en-US" dirty="0"/>
          </a:p>
        </p:txBody>
      </p:sp>
      <p:sp>
        <p:nvSpPr>
          <p:cNvPr id="3" name="Content Placeholder 2"/>
          <p:cNvSpPr>
            <a:spLocks noGrp="1"/>
          </p:cNvSpPr>
          <p:nvPr>
            <p:ph idx="1"/>
          </p:nvPr>
        </p:nvSpPr>
        <p:spPr/>
        <p:txBody>
          <a:bodyPr/>
          <a:lstStyle/>
          <a:p>
            <a:pPr marL="0" indent="0">
              <a:buNone/>
            </a:pPr>
            <a:r>
              <a:rPr lang="en-US" dirty="0"/>
              <a:t>• Online access to textbook on first</a:t>
            </a:r>
          </a:p>
          <a:p>
            <a:pPr marL="0" indent="0">
              <a:buNone/>
            </a:pPr>
            <a:r>
              <a:rPr lang="en-US" dirty="0"/>
              <a:t>  day of class.</a:t>
            </a:r>
          </a:p>
          <a:p>
            <a:pPr marL="0" indent="0">
              <a:buNone/>
            </a:pPr>
            <a:endParaRPr lang="en-US" dirty="0"/>
          </a:p>
          <a:p>
            <a:r>
              <a:rPr lang="en-US" dirty="0"/>
              <a:t>Free online, low-</a:t>
            </a:r>
          </a:p>
          <a:p>
            <a:pPr marL="0" indent="0">
              <a:buNone/>
            </a:pPr>
            <a:r>
              <a:rPr lang="en-US" dirty="0"/>
              <a:t>   cost print option</a:t>
            </a:r>
          </a:p>
          <a:p>
            <a:endParaRPr lang="en-US" dirty="0"/>
          </a:p>
          <a:p>
            <a:r>
              <a:rPr lang="en-US" dirty="0"/>
              <a:t>Faculty can adapt for students</a:t>
            </a:r>
          </a:p>
          <a:p>
            <a:pPr marL="0" indent="0">
              <a:buNone/>
            </a:pPr>
            <a:endParaRPr lang="en-US" dirty="0"/>
          </a:p>
        </p:txBody>
      </p:sp>
      <p:pic>
        <p:nvPicPr>
          <p:cNvPr id="7" name="Picture 6" descr="freethetextbook.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29200" y="2743200"/>
            <a:ext cx="2968092" cy="1668068"/>
          </a:xfrm>
          <a:prstGeom prst="rect">
            <a:avLst/>
          </a:prstGeom>
        </p:spPr>
      </p:pic>
      <p:sp>
        <p:nvSpPr>
          <p:cNvPr id="8" name="Footer Placeholder 3"/>
          <p:cNvSpPr txBox="1">
            <a:spLocks/>
          </p:cNvSpPr>
          <p:nvPr/>
        </p:nvSpPr>
        <p:spPr>
          <a:xfrm>
            <a:off x="4834992" y="4411268"/>
            <a:ext cx="32004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defTabSz="457200" rtl="0" fontAlgn="base">
              <a:spcBef>
                <a:spcPct val="0"/>
              </a:spcBef>
              <a:spcAft>
                <a:spcPct val="0"/>
              </a:spcAft>
              <a:defRPr sz="1200" kern="1200">
                <a:solidFill>
                  <a:srgbClr val="898989"/>
                </a:solidFill>
                <a:latin typeface="Arial" charset="0"/>
                <a:ea typeface="ＭＳ Ｐゴシック" charset="-128"/>
                <a:cs typeface="ＭＳ Ｐゴシック" charset="-128"/>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r>
              <a:rPr lang="en-US" altLang="ko-KR" dirty="0" smtClean="0"/>
              <a:t>Licensed for re-use  by </a:t>
            </a:r>
            <a:r>
              <a:rPr lang="en-US" altLang="ko-KR" dirty="0" err="1" smtClean="0"/>
              <a:t>OpenSourceWay</a:t>
            </a:r>
            <a:endParaRPr lang="ko-KR" dirty="0"/>
          </a:p>
        </p:txBody>
      </p:sp>
    </p:spTree>
    <p:extLst>
      <p:ext uri="{BB962C8B-B14F-4D97-AF65-F5344CB8AC3E}">
        <p14:creationId xmlns:p14="http://schemas.microsoft.com/office/powerpoint/2010/main" val="795234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CA State Funding Available</a:t>
            </a:r>
            <a:endParaRPr lang="en-US" sz="4000" dirty="0"/>
          </a:p>
        </p:txBody>
      </p:sp>
      <p:sp>
        <p:nvSpPr>
          <p:cNvPr id="3" name="Content Placeholder 2"/>
          <p:cNvSpPr>
            <a:spLocks noGrp="1"/>
          </p:cNvSpPr>
          <p:nvPr>
            <p:ph idx="1"/>
          </p:nvPr>
        </p:nvSpPr>
        <p:spPr>
          <a:xfrm>
            <a:off x="914400" y="1828800"/>
            <a:ext cx="7315200" cy="4525963"/>
          </a:xfrm>
        </p:spPr>
        <p:txBody>
          <a:bodyPr>
            <a:normAutofit/>
          </a:bodyPr>
          <a:lstStyle/>
          <a:p>
            <a:r>
              <a:rPr lang="en-US" dirty="0" smtClean="0"/>
              <a:t>Textbook Affordability Act of 2015</a:t>
            </a:r>
            <a:endParaRPr lang="en-US" dirty="0"/>
          </a:p>
          <a:p>
            <a:endParaRPr lang="en-US" dirty="0" smtClean="0"/>
          </a:p>
          <a:p>
            <a:r>
              <a:rPr lang="en-US" dirty="0" smtClean="0"/>
              <a:t>$5 Million for Community College OER Degree programs approved 2016-17 state budget</a:t>
            </a:r>
          </a:p>
        </p:txBody>
      </p:sp>
      <p:pic>
        <p:nvPicPr>
          <p:cNvPr id="5" name="Picture 4" descr="Seal_of_California.svg.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34000" y="4419600"/>
            <a:ext cx="1977726" cy="1971733"/>
          </a:xfrm>
          <a:prstGeom prst="rect">
            <a:avLst/>
          </a:prstGeom>
        </p:spPr>
      </p:pic>
      <p:pic>
        <p:nvPicPr>
          <p:cNvPr id="6" name="Picture 5" descr="freethetextbook.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8800" y="4800600"/>
            <a:ext cx="2152217" cy="1209546"/>
          </a:xfrm>
          <a:prstGeom prst="rect">
            <a:avLst/>
          </a:prstGeom>
        </p:spPr>
      </p:pic>
    </p:spTree>
    <p:extLst>
      <p:ext uri="{BB962C8B-B14F-4D97-AF65-F5344CB8AC3E}">
        <p14:creationId xmlns:p14="http://schemas.microsoft.com/office/powerpoint/2010/main" val="1828984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511175"/>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Trebuchet MS"/>
              <a:buNone/>
            </a:pPr>
            <a:r>
              <a:rPr lang="en-US" sz="4000" b="0" i="0" u="none" strike="noStrike" cap="none" baseline="0">
                <a:solidFill>
                  <a:schemeClr val="dk1"/>
                </a:solidFill>
                <a:latin typeface="Trebuchet MS"/>
                <a:ea typeface="Trebuchet MS"/>
                <a:cs typeface="Trebuchet MS"/>
                <a:sym typeface="Trebuchet MS"/>
              </a:rPr>
              <a:t>Education is about Sharing</a:t>
            </a:r>
          </a:p>
        </p:txBody>
      </p:sp>
      <p:sp>
        <p:nvSpPr>
          <p:cNvPr id="85" name="Shape 85"/>
          <p:cNvSpPr txBox="1">
            <a:spLocks noGrp="1"/>
          </p:cNvSpPr>
          <p:nvPr>
            <p:ph type="body" idx="1"/>
          </p:nvPr>
        </p:nvSpPr>
        <p:spPr>
          <a:xfrm>
            <a:off x="876300" y="1812925"/>
            <a:ext cx="7391399" cy="490855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3200" b="0" i="0" u="none" strike="noStrike" cap="none" baseline="0" dirty="0">
                <a:solidFill>
                  <a:schemeClr val="dk1"/>
                </a:solidFill>
                <a:latin typeface="Arial" charset="0"/>
                <a:ea typeface="Arial" charset="0"/>
                <a:cs typeface="Arial" charset="0"/>
                <a:sym typeface="Trebuchet MS"/>
              </a:rPr>
              <a:t>Teachers share knowledge freely </a:t>
            </a:r>
          </a:p>
          <a:p>
            <a:pPr marL="0" marR="0" lvl="0" indent="0" algn="l" rtl="0">
              <a:lnSpc>
                <a:spcPct val="90000"/>
              </a:lnSpc>
              <a:spcBef>
                <a:spcPts val="640"/>
              </a:spcBef>
              <a:spcAft>
                <a:spcPts val="0"/>
              </a:spcAft>
              <a:buClr>
                <a:schemeClr val="dk1"/>
              </a:buClr>
              <a:buSzPct val="25000"/>
              <a:buFont typeface="Arial"/>
              <a:buNone/>
            </a:pPr>
            <a:r>
              <a:rPr lang="en-US" sz="3200" b="0" i="0" u="none" strike="noStrike" cap="none" baseline="0" dirty="0">
                <a:solidFill>
                  <a:schemeClr val="dk1"/>
                </a:solidFill>
                <a:latin typeface="Arial" charset="0"/>
                <a:ea typeface="Arial" charset="0"/>
                <a:cs typeface="Arial" charset="0"/>
                <a:sym typeface="Trebuchet MS"/>
              </a:rPr>
              <a:t>    </a:t>
            </a:r>
          </a:p>
          <a:p>
            <a:pPr marL="342900" marR="0" lvl="0" indent="-342900" algn="l" rtl="0">
              <a:lnSpc>
                <a:spcPct val="90000"/>
              </a:lnSpc>
              <a:spcBef>
                <a:spcPts val="640"/>
              </a:spcBef>
              <a:spcAft>
                <a:spcPts val="0"/>
              </a:spcAft>
              <a:buClr>
                <a:schemeClr val="dk1"/>
              </a:buClr>
              <a:buSzPct val="100000"/>
              <a:buFont typeface="Arial"/>
              <a:buChar char="•"/>
            </a:pPr>
            <a:r>
              <a:rPr lang="en-US" sz="3200" b="0" i="0" u="none" strike="noStrike" cap="none" baseline="0" dirty="0">
                <a:solidFill>
                  <a:schemeClr val="dk1"/>
                </a:solidFill>
                <a:latin typeface="Arial" charset="0"/>
                <a:ea typeface="Arial" charset="0"/>
                <a:cs typeface="Arial" charset="0"/>
                <a:sym typeface="Trebuchet MS"/>
              </a:rPr>
              <a:t>Students share </a:t>
            </a:r>
          </a:p>
          <a:p>
            <a:pPr marL="0" marR="0" lvl="0" indent="0" algn="l" rtl="0">
              <a:lnSpc>
                <a:spcPct val="90000"/>
              </a:lnSpc>
              <a:spcBef>
                <a:spcPts val="640"/>
              </a:spcBef>
              <a:spcAft>
                <a:spcPts val="0"/>
              </a:spcAft>
              <a:buClr>
                <a:schemeClr val="dk1"/>
              </a:buClr>
              <a:buSzPct val="25000"/>
              <a:buFont typeface="Arial"/>
              <a:buNone/>
            </a:pPr>
            <a:r>
              <a:rPr lang="en-US" sz="3200" b="0" i="0" u="none" strike="noStrike" cap="none" baseline="0" dirty="0">
                <a:solidFill>
                  <a:schemeClr val="dk1"/>
                </a:solidFill>
                <a:latin typeface="Arial" charset="0"/>
                <a:ea typeface="Arial" charset="0"/>
                <a:cs typeface="Arial" charset="0"/>
                <a:sym typeface="Trebuchet MS"/>
              </a:rPr>
              <a:t>   their understanding</a:t>
            </a:r>
          </a:p>
          <a:p>
            <a:pPr marL="0" marR="0" lvl="0" indent="0" algn="l" rtl="0">
              <a:lnSpc>
                <a:spcPct val="90000"/>
              </a:lnSpc>
              <a:spcBef>
                <a:spcPts val="640"/>
              </a:spcBef>
              <a:spcAft>
                <a:spcPts val="0"/>
              </a:spcAft>
              <a:buClr>
                <a:schemeClr val="dk1"/>
              </a:buClr>
              <a:buFont typeface="Arial"/>
              <a:buNone/>
            </a:pPr>
            <a:endParaRPr sz="3200" b="0" i="0" u="none" strike="noStrike" cap="none" baseline="0" dirty="0">
              <a:solidFill>
                <a:schemeClr val="dk1"/>
              </a:solidFill>
              <a:latin typeface="Arial" charset="0"/>
              <a:ea typeface="Arial" charset="0"/>
              <a:cs typeface="Arial" charset="0"/>
              <a:sym typeface="Trebuchet MS"/>
            </a:endParaRPr>
          </a:p>
          <a:p>
            <a:pPr marL="342900" marR="0" lvl="0" indent="-342900" algn="l" rtl="0">
              <a:lnSpc>
                <a:spcPct val="90000"/>
              </a:lnSpc>
              <a:spcBef>
                <a:spcPts val="640"/>
              </a:spcBef>
              <a:spcAft>
                <a:spcPts val="0"/>
              </a:spcAft>
              <a:buClr>
                <a:schemeClr val="dk1"/>
              </a:buClr>
              <a:buSzPct val="100000"/>
              <a:buFont typeface="Arial"/>
              <a:buChar char="•"/>
            </a:pPr>
            <a:r>
              <a:rPr lang="en-US" sz="3200" b="0" i="0" u="none" strike="noStrike" cap="none" baseline="0" dirty="0">
                <a:solidFill>
                  <a:schemeClr val="dk1"/>
                </a:solidFill>
                <a:latin typeface="Arial" charset="0"/>
                <a:ea typeface="Arial" charset="0"/>
                <a:cs typeface="Arial" charset="0"/>
                <a:sym typeface="Trebuchet MS"/>
              </a:rPr>
              <a:t>Teachers share </a:t>
            </a:r>
          </a:p>
          <a:p>
            <a:pPr marL="0" marR="0" lvl="0" indent="0" algn="l" rtl="0">
              <a:lnSpc>
                <a:spcPct val="90000"/>
              </a:lnSpc>
              <a:spcBef>
                <a:spcPts val="640"/>
              </a:spcBef>
              <a:spcAft>
                <a:spcPts val="0"/>
              </a:spcAft>
              <a:buClr>
                <a:schemeClr val="dk1"/>
              </a:buClr>
              <a:buSzPct val="25000"/>
              <a:buFont typeface="Arial"/>
              <a:buNone/>
            </a:pPr>
            <a:r>
              <a:rPr lang="en-US" sz="3200" b="0" i="0" u="none" strike="noStrike" cap="none" baseline="0" dirty="0">
                <a:solidFill>
                  <a:schemeClr val="dk1"/>
                </a:solidFill>
                <a:latin typeface="Arial" charset="0"/>
                <a:ea typeface="Arial" charset="0"/>
                <a:cs typeface="Arial" charset="0"/>
                <a:sym typeface="Trebuchet MS"/>
              </a:rPr>
              <a:t>   with each other.</a:t>
            </a:r>
          </a:p>
          <a:p>
            <a:pPr marL="0" marR="0" lvl="0" indent="0" algn="l" rtl="0">
              <a:lnSpc>
                <a:spcPct val="90000"/>
              </a:lnSpc>
              <a:spcBef>
                <a:spcPts val="640"/>
              </a:spcBef>
              <a:spcAft>
                <a:spcPts val="0"/>
              </a:spcAft>
              <a:buClr>
                <a:schemeClr val="dk1"/>
              </a:buClr>
              <a:buSzPct val="25000"/>
              <a:buFont typeface="Arial"/>
              <a:buNone/>
            </a:pPr>
            <a:r>
              <a:rPr lang="en-US" sz="3200" b="0" i="0" u="none" strike="noStrike" cap="none" baseline="0" dirty="0">
                <a:solidFill>
                  <a:schemeClr val="dk1"/>
                </a:solidFill>
                <a:latin typeface="Trebuchet MS"/>
                <a:ea typeface="Trebuchet MS"/>
                <a:cs typeface="Trebuchet MS"/>
                <a:sym typeface="Trebuchet MS"/>
              </a:rPr>
              <a:t>   </a:t>
            </a:r>
          </a:p>
          <a:p>
            <a:pPr marL="0" marR="0" lvl="0" indent="0" algn="ctr" rtl="0">
              <a:lnSpc>
                <a:spcPct val="90000"/>
              </a:lnSpc>
              <a:spcBef>
                <a:spcPts val="280"/>
              </a:spcBef>
              <a:spcAft>
                <a:spcPts val="0"/>
              </a:spcAft>
              <a:buClr>
                <a:schemeClr val="dk1"/>
              </a:buClr>
              <a:buSzPct val="25000"/>
              <a:buFont typeface="Arial"/>
              <a:buNone/>
            </a:pPr>
            <a:r>
              <a:rPr lang="en-US" sz="1400" b="0" i="0" u="none" strike="noStrike" cap="none" baseline="0" dirty="0">
                <a:solidFill>
                  <a:schemeClr val="dk1"/>
                </a:solidFill>
                <a:latin typeface="Trebuchet MS"/>
                <a:ea typeface="Trebuchet MS"/>
                <a:cs typeface="Trebuchet MS"/>
                <a:sym typeface="Trebuchet MS"/>
              </a:rPr>
              <a:t>Source: David Wiley, Why be Open, </a:t>
            </a:r>
            <a:r>
              <a:rPr lang="en-US" sz="1400" b="0" i="0" u="none" strike="noStrike" cap="none" baseline="0" dirty="0" err="1">
                <a:solidFill>
                  <a:schemeClr val="dk1"/>
                </a:solidFill>
                <a:latin typeface="Trebuchet MS"/>
                <a:ea typeface="Trebuchet MS"/>
                <a:cs typeface="Trebuchet MS"/>
                <a:sym typeface="Trebuchet MS"/>
              </a:rPr>
              <a:t>slideshare</a:t>
            </a:r>
            <a:r>
              <a:rPr lang="en-US" sz="1400" b="0" i="0" u="none" strike="noStrike" cap="none" baseline="0" dirty="0">
                <a:solidFill>
                  <a:schemeClr val="dk1"/>
                </a:solidFill>
                <a:latin typeface="Trebuchet MS"/>
                <a:ea typeface="Trebuchet MS"/>
                <a:cs typeface="Trebuchet MS"/>
                <a:sym typeface="Trebuchet MS"/>
              </a:rPr>
              <a:t> 2012</a:t>
            </a:r>
          </a:p>
          <a:p>
            <a:pPr marL="0" marR="0" lvl="0" indent="0" algn="ctr" rtl="0">
              <a:lnSpc>
                <a:spcPct val="90000"/>
              </a:lnSpc>
              <a:spcBef>
                <a:spcPts val="360"/>
              </a:spcBef>
              <a:spcAft>
                <a:spcPts val="0"/>
              </a:spcAft>
              <a:buClr>
                <a:schemeClr val="dk1"/>
              </a:buClr>
              <a:buFont typeface="Arial"/>
              <a:buNone/>
            </a:pPr>
            <a:endParaRPr sz="1800" b="0" i="0" u="none" strike="noStrike" cap="none" baseline="0" dirty="0">
              <a:solidFill>
                <a:schemeClr val="dk1"/>
              </a:solidFill>
              <a:latin typeface="Trebuchet MS"/>
              <a:ea typeface="Trebuchet MS"/>
              <a:cs typeface="Trebuchet MS"/>
              <a:sym typeface="Trebuchet MS"/>
            </a:endParaRPr>
          </a:p>
        </p:txBody>
      </p:sp>
      <p:sp>
        <p:nvSpPr>
          <p:cNvPr id="86" name="Shape 86"/>
          <p:cNvSpPr txBox="1">
            <a:spLocks noGrp="1"/>
          </p:cNvSpPr>
          <p:nvPr>
            <p:ph type="ftr" idx="11"/>
          </p:nvPr>
        </p:nvSpPr>
        <p:spPr>
          <a:xfrm>
            <a:off x="5105400" y="5416125"/>
            <a:ext cx="2895600" cy="36509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Trebuchet MS"/>
                <a:ea typeface="Trebuchet MS"/>
                <a:cs typeface="Trebuchet MS"/>
                <a:sym typeface="Trebuchet MS"/>
              </a:rPr>
              <a:t>Image: Engineering Expo 10, licensed by Westpoin</a:t>
            </a:r>
            <a:r>
              <a:rPr lang="en-US" sz="1200">
                <a:solidFill>
                  <a:srgbClr val="888888"/>
                </a:solidFill>
                <a:latin typeface="Trebuchet MS"/>
                <a:ea typeface="Trebuchet MS"/>
                <a:cs typeface="Trebuchet MS"/>
                <a:sym typeface="Trebuchet MS"/>
              </a:rPr>
              <a:t>t</a:t>
            </a:r>
            <a:r>
              <a:rPr lang="en-US" sz="1200" b="0" i="0" u="none" strike="noStrike" cap="none" baseline="0">
                <a:solidFill>
                  <a:srgbClr val="888888"/>
                </a:solidFill>
                <a:latin typeface="Trebuchet MS"/>
                <a:ea typeface="Trebuchet MS"/>
                <a:cs typeface="Trebuchet MS"/>
                <a:sym typeface="Trebuchet MS"/>
              </a:rPr>
              <a:t> CC-BY-NC-ND</a:t>
            </a:r>
          </a:p>
        </p:txBody>
      </p:sp>
      <p:pic>
        <p:nvPicPr>
          <p:cNvPr id="87" name="Shape 8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05400" y="2514600"/>
            <a:ext cx="2743199" cy="2779713"/>
          </a:xfrm>
          <a:prstGeom prst="rect">
            <a:avLst/>
          </a:prstGeom>
          <a:noFill/>
          <a:ln>
            <a:noFill/>
          </a:ln>
        </p:spPr>
      </p:pic>
    </p:spTree>
    <p:extLst>
      <p:ext uri="{BB962C8B-B14F-4D97-AF65-F5344CB8AC3E}">
        <p14:creationId xmlns:p14="http://schemas.microsoft.com/office/powerpoint/2010/main" val="4041324325"/>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241"/>
          <p:cNvPicPr preferRelativeResize="0"/>
          <p:nvPr/>
        </p:nvPicPr>
        <p:blipFill rotWithShape="1">
          <a:blip r:embed="rId2">
            <a:alphaModFix/>
          </a:blip>
          <a:srcRect/>
          <a:stretch/>
        </p:blipFill>
        <p:spPr>
          <a:xfrm>
            <a:off x="4419600" y="914400"/>
            <a:ext cx="3797038" cy="5414962"/>
          </a:xfrm>
          <a:prstGeom prst="rect">
            <a:avLst/>
          </a:prstGeom>
          <a:noFill/>
          <a:ln>
            <a:noFill/>
          </a:ln>
        </p:spPr>
      </p:pic>
      <p:sp>
        <p:nvSpPr>
          <p:cNvPr id="5" name="Shape 243"/>
          <p:cNvSpPr txBox="1"/>
          <p:nvPr/>
        </p:nvSpPr>
        <p:spPr>
          <a:xfrm>
            <a:off x="304800" y="2286000"/>
            <a:ext cx="3822962" cy="1200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b="0" i="0" u="none" strike="noStrike" cap="none" dirty="0">
                <a:solidFill>
                  <a:schemeClr val="dk1"/>
                </a:solidFill>
                <a:latin typeface="Trebuchet MS"/>
                <a:ea typeface="Trebuchet MS"/>
                <a:cs typeface="Trebuchet MS"/>
                <a:sym typeface="Trebuchet MS"/>
              </a:rPr>
              <a:t>But how to set the content free?</a:t>
            </a:r>
          </a:p>
        </p:txBody>
      </p:sp>
      <p:sp>
        <p:nvSpPr>
          <p:cNvPr id="6" name="Shape 244"/>
          <p:cNvSpPr txBox="1"/>
          <p:nvPr/>
        </p:nvSpPr>
        <p:spPr>
          <a:xfrm>
            <a:off x="4724400" y="6342062"/>
            <a:ext cx="2853900" cy="796500"/>
          </a:xfrm>
          <a:prstGeom prst="rect">
            <a:avLst/>
          </a:prstGeom>
          <a:noFill/>
          <a:ln>
            <a:noFill/>
          </a:ln>
        </p:spPr>
        <p:txBody>
          <a:bodyPr lIns="91425" tIns="91425" rIns="91425" bIns="91425" anchor="t" anchorCtr="0">
            <a:noAutofit/>
          </a:bodyPr>
          <a:lstStyle/>
          <a:p>
            <a:pPr lvl="0" rtl="0">
              <a:spcBef>
                <a:spcPts val="0"/>
              </a:spcBef>
              <a:buClr>
                <a:schemeClr val="dk1"/>
              </a:buClr>
              <a:buSzPct val="100000"/>
              <a:buFont typeface="Arial"/>
              <a:buNone/>
            </a:pPr>
            <a:r>
              <a:rPr lang="en-US" sz="1100" u="sng">
                <a:solidFill>
                  <a:schemeClr val="hlink"/>
                </a:solidFill>
                <a:hlinkClick r:id="rId3"/>
              </a:rPr>
              <a:t>"Breaking out of Jail"</a:t>
            </a:r>
            <a:r>
              <a:rPr lang="en-US" sz="1100">
                <a:solidFill>
                  <a:schemeClr val="dk1"/>
                </a:solidFill>
              </a:rPr>
              <a:t> by</a:t>
            </a:r>
            <a:r>
              <a:rPr lang="en-US" sz="1100">
                <a:solidFill>
                  <a:schemeClr val="dk1"/>
                </a:solidFill>
                <a:hlinkClick r:id="rId4"/>
              </a:rPr>
              <a:t> </a:t>
            </a:r>
            <a:r>
              <a:rPr lang="en-US" sz="1100" u="sng" dirty="0">
                <a:solidFill>
                  <a:schemeClr val="hlink"/>
                </a:solidFill>
                <a:hlinkClick r:id="rId4"/>
              </a:rPr>
              <a:t>redjar</a:t>
            </a:r>
            <a:r>
              <a:rPr lang="en-US" sz="1100" dirty="0">
                <a:solidFill>
                  <a:schemeClr val="dk1"/>
                </a:solidFill>
              </a:rPr>
              <a:t> is licensed under</a:t>
            </a:r>
            <a:r>
              <a:rPr lang="en-US" sz="1100" dirty="0">
                <a:solidFill>
                  <a:schemeClr val="dk1"/>
                </a:solidFill>
                <a:hlinkClick r:id="rId5"/>
              </a:rPr>
              <a:t> </a:t>
            </a:r>
            <a:r>
              <a:rPr lang="en-US" sz="1100" u="sng" dirty="0">
                <a:solidFill>
                  <a:schemeClr val="hlink"/>
                </a:solidFill>
                <a:hlinkClick r:id="rId5"/>
              </a:rPr>
              <a:t>CC BY-SA 2.0</a:t>
            </a:r>
          </a:p>
          <a:p>
            <a:pPr>
              <a:spcBef>
                <a:spcPts val="0"/>
              </a:spcBef>
              <a:buNone/>
            </a:pPr>
            <a:endParaRPr dirty="0"/>
          </a:p>
        </p:txBody>
      </p:sp>
    </p:spTree>
    <p:extLst>
      <p:ext uri="{BB962C8B-B14F-4D97-AF65-F5344CB8AC3E}">
        <p14:creationId xmlns:p14="http://schemas.microsoft.com/office/powerpoint/2010/main" val="1702965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09600" y="106196"/>
            <a:ext cx="8229600" cy="1143000"/>
          </a:xfrm>
        </p:spPr>
        <p:txBody>
          <a:bodyPr/>
          <a:lstStyle/>
          <a:p>
            <a:pPr eaLnBrk="1" hangingPunct="1"/>
            <a:r>
              <a:rPr lang="en-US" dirty="0" smtClean="0">
                <a:latin typeface="Arial" charset="0"/>
                <a:ea typeface="ＭＳ Ｐゴシック" charset="0"/>
                <a:cs typeface="ＭＳ Ｐゴシック" charset="0"/>
              </a:rPr>
              <a:t>Welcome</a:t>
            </a:r>
            <a:endParaRPr lang="en-US" dirty="0">
              <a:latin typeface="Arial" charset="0"/>
              <a:ea typeface="ＭＳ Ｐゴシック" charset="0"/>
              <a:cs typeface="ＭＳ Ｐゴシック" charset="0"/>
            </a:endParaRPr>
          </a:p>
        </p:txBody>
      </p:sp>
      <p:sp>
        <p:nvSpPr>
          <p:cNvPr id="19458" name="Rectangle 3"/>
          <p:cNvSpPr>
            <a:spLocks noGrp="1" noChangeArrowheads="1"/>
          </p:cNvSpPr>
          <p:nvPr>
            <p:ph type="body" idx="1"/>
          </p:nvPr>
        </p:nvSpPr>
        <p:spPr>
          <a:xfrm>
            <a:off x="457200" y="1143001"/>
            <a:ext cx="3048000" cy="5105400"/>
          </a:xfrm>
        </p:spPr>
        <p:txBody>
          <a:bodyPr/>
          <a:lstStyle/>
          <a:p>
            <a:pPr algn="ctr" eaLnBrk="1" hangingPunct="1">
              <a:buFont typeface="Arial" charset="0"/>
              <a:buNone/>
            </a:pPr>
            <a:endParaRPr lang="en-US" dirty="0" smtClean="0">
              <a:latin typeface="Arial" charset="0"/>
              <a:ea typeface="ＭＳ Ｐゴシック" charset="0"/>
              <a:cs typeface="ＭＳ Ｐゴシック" charset="0"/>
            </a:endParaRPr>
          </a:p>
        </p:txBody>
      </p:sp>
      <p:sp>
        <p:nvSpPr>
          <p:cNvPr id="6" name="TextBox 5"/>
          <p:cNvSpPr txBox="1"/>
          <p:nvPr/>
        </p:nvSpPr>
        <p:spPr>
          <a:xfrm>
            <a:off x="381000" y="3335089"/>
            <a:ext cx="3048000" cy="1077218"/>
          </a:xfrm>
          <a:prstGeom prst="rect">
            <a:avLst/>
          </a:prstGeom>
          <a:noFill/>
        </p:spPr>
        <p:txBody>
          <a:bodyPr wrap="square" rtlCol="0">
            <a:spAutoFit/>
          </a:bodyPr>
          <a:lstStyle/>
          <a:p>
            <a:pPr algn="ctr"/>
            <a:r>
              <a:rPr lang="en-US" sz="1600" dirty="0" smtClean="0"/>
              <a:t>Una Daly, CCCOER Director</a:t>
            </a:r>
          </a:p>
          <a:p>
            <a:pPr algn="ctr"/>
            <a:r>
              <a:rPr lang="en-US" sz="1600" dirty="0" smtClean="0"/>
              <a:t> Instructional Designer @One and Foothill College</a:t>
            </a:r>
          </a:p>
          <a:p>
            <a:pPr algn="ctr"/>
            <a:endParaRPr lang="en-US" sz="1600" dirty="0"/>
          </a:p>
        </p:txBody>
      </p:sp>
      <p:pic>
        <p:nvPicPr>
          <p:cNvPr id="4" name="Picture 3" descr="una4web.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800" y="1676400"/>
            <a:ext cx="1403424" cy="1600200"/>
          </a:xfrm>
          <a:prstGeom prst="rect">
            <a:avLst/>
          </a:prstGeom>
        </p:spPr>
      </p:pic>
      <p:pic>
        <p:nvPicPr>
          <p:cNvPr id="9" name="Content Placeholder 3" descr="CCCOER-noOEC.jpg"/>
          <p:cNvPicPr>
            <a:picLocks noChangeAspect="1"/>
          </p:cNvPicPr>
          <p:nvPr/>
        </p:nvPicPr>
        <p:blipFill>
          <a:blip r:embed="rId3" cstate="screen">
            <a:extLst>
              <a:ext uri="{28A0092B-C50C-407E-A947-70E740481C1C}">
                <a14:useLocalDpi xmlns:a14="http://schemas.microsoft.com/office/drawing/2010/main"/>
              </a:ext>
            </a:extLst>
          </a:blip>
          <a:srcRect l="-3357" r="-3357"/>
          <a:stretch>
            <a:fillRect/>
          </a:stretch>
        </p:blipFill>
        <p:spPr>
          <a:xfrm>
            <a:off x="722022" y="4396192"/>
            <a:ext cx="1880852" cy="1034396"/>
          </a:xfrm>
          <a:prstGeom prst="rect">
            <a:avLst/>
          </a:prstGeom>
        </p:spPr>
      </p:pic>
      <p:sp>
        <p:nvSpPr>
          <p:cNvPr id="5" name="TextBox 4"/>
          <p:cNvSpPr txBox="1"/>
          <p:nvPr/>
        </p:nvSpPr>
        <p:spPr>
          <a:xfrm>
            <a:off x="3124200" y="6400800"/>
            <a:ext cx="2557110" cy="338554"/>
          </a:xfrm>
          <a:prstGeom prst="rect">
            <a:avLst/>
          </a:prstGeom>
          <a:noFill/>
        </p:spPr>
        <p:txBody>
          <a:bodyPr wrap="none" rtlCol="0">
            <a:spAutoFit/>
          </a:bodyPr>
          <a:lstStyle/>
          <a:p>
            <a:r>
              <a:rPr lang="en-US" sz="1600" dirty="0" smtClean="0"/>
              <a:t>http://</a:t>
            </a:r>
            <a:r>
              <a:rPr lang="en-US" sz="1600" dirty="0" err="1" smtClean="0"/>
              <a:t>oerconsortium.org</a:t>
            </a:r>
            <a:endParaRPr lang="en-US" sz="1600" dirty="0"/>
          </a:p>
        </p:txBody>
      </p:sp>
      <p:sp>
        <p:nvSpPr>
          <p:cNvPr id="2" name="TextBox 1"/>
          <p:cNvSpPr txBox="1"/>
          <p:nvPr/>
        </p:nvSpPr>
        <p:spPr>
          <a:xfrm>
            <a:off x="3693822" y="1465095"/>
            <a:ext cx="5069178" cy="3231654"/>
          </a:xfrm>
          <a:prstGeom prst="rect">
            <a:avLst/>
          </a:prstGeom>
          <a:noFill/>
        </p:spPr>
        <p:txBody>
          <a:bodyPr wrap="square" rtlCol="0">
            <a:spAutoFit/>
          </a:bodyPr>
          <a:lstStyle/>
          <a:p>
            <a:r>
              <a:rPr lang="en-US" sz="2400" b="1" dirty="0" smtClean="0"/>
              <a:t>Special Guests </a:t>
            </a:r>
          </a:p>
          <a:p>
            <a:endParaRPr lang="en-US" b="1" dirty="0"/>
          </a:p>
          <a:p>
            <a:endParaRPr lang="en-US" dirty="0"/>
          </a:p>
          <a:p>
            <a:pPr marL="285750" indent="-285750">
              <a:buFont typeface="Wingdings" charset="2"/>
              <a:buChar char="§"/>
            </a:pPr>
            <a:r>
              <a:rPr lang="en-US" dirty="0" smtClean="0"/>
              <a:t>David Devine, PhD, Physics Professor, Coastline College</a:t>
            </a:r>
          </a:p>
          <a:p>
            <a:pPr marL="285750" indent="-285750">
              <a:buFont typeface="Wingdings" charset="2"/>
              <a:buChar char="§"/>
            </a:pPr>
            <a:endParaRPr lang="en-US" dirty="0"/>
          </a:p>
          <a:p>
            <a:pPr marL="285750" indent="-285750">
              <a:buFont typeface="Wingdings" charset="2"/>
              <a:buChar char="§"/>
            </a:pPr>
            <a:r>
              <a:rPr lang="en-US" dirty="0" smtClean="0"/>
              <a:t>Alex </a:t>
            </a:r>
            <a:r>
              <a:rPr lang="en-US" dirty="0" err="1" smtClean="0"/>
              <a:t>Parisky</a:t>
            </a:r>
            <a:r>
              <a:rPr lang="en-US" dirty="0" smtClean="0"/>
              <a:t>, PhD, STEM Professor &amp; Developer, University of Hawaii at Windward</a:t>
            </a:r>
          </a:p>
          <a:p>
            <a:pPr marL="285750" indent="-285750">
              <a:buFont typeface="Wingdings" charset="2"/>
              <a:buChar char="§"/>
            </a:pPr>
            <a:endParaRPr lang="en-US" dirty="0"/>
          </a:p>
          <a:p>
            <a:pPr marL="285750" indent="-285750">
              <a:buFont typeface="Wingdings" charset="2"/>
              <a:buChar char="§"/>
            </a:pPr>
            <a:r>
              <a:rPr lang="en-US" dirty="0" smtClean="0"/>
              <a:t>Scott Davis, English Professor, Coastline College</a:t>
            </a:r>
          </a:p>
        </p:txBody>
      </p:sp>
    </p:spTree>
    <p:extLst>
      <p:ext uri="{BB962C8B-B14F-4D97-AF65-F5344CB8AC3E}">
        <p14:creationId xmlns:p14="http://schemas.microsoft.com/office/powerpoint/2010/main" val="39928681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p:nvPr/>
        </p:nvSpPr>
        <p:spPr>
          <a:xfrm>
            <a:off x="457200" y="1606550"/>
            <a:ext cx="8293099" cy="4902200"/>
          </a:xfrm>
          <a:prstGeom prst="rect">
            <a:avLst/>
          </a:prstGeom>
          <a:noFill/>
          <a:ln>
            <a:noFill/>
          </a:ln>
        </p:spPr>
        <p:txBody>
          <a:bodyPr lIns="91425" tIns="45700" rIns="91425" bIns="45700" anchor="t" anchorCtr="0">
            <a:noAutofit/>
          </a:bodyPr>
          <a:lstStyle/>
          <a:p>
            <a:pPr marL="342900" marR="0" lvl="0" indent="-139700" algn="l" rtl="0">
              <a:lnSpc>
                <a:spcPct val="100000"/>
              </a:lnSpc>
              <a:spcBef>
                <a:spcPts val="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rtl val="0"/>
            </a:endParaRPr>
          </a:p>
          <a:p>
            <a:pPr marL="0" marR="0" lvl="0" indent="0" algn="l" rtl="0">
              <a:lnSpc>
                <a:spcPct val="100000"/>
              </a:lnSpc>
              <a:spcBef>
                <a:spcPts val="64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rtl val="0"/>
            </a:endParaRPr>
          </a:p>
          <a:p>
            <a:pPr marL="457200" marR="0" lvl="1" indent="0" algn="l" rtl="0">
              <a:lnSpc>
                <a:spcPct val="100000"/>
              </a:lnSpc>
              <a:spcBef>
                <a:spcPts val="56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rtl val="0"/>
            </a:endParaRPr>
          </a:p>
          <a:p>
            <a:pPr marL="342900" marR="0" lvl="0" indent="-139700" algn="l" rtl="0">
              <a:lnSpc>
                <a:spcPct val="100000"/>
              </a:lnSpc>
              <a:spcBef>
                <a:spcPts val="64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rtl val="0"/>
            </a:endParaRPr>
          </a:p>
        </p:txBody>
      </p:sp>
      <p:sp>
        <p:nvSpPr>
          <p:cNvPr id="105" name="Shape 10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Trebuchet MS"/>
              <a:buNone/>
            </a:pPr>
            <a:r>
              <a:rPr lang="en-US" sz="4000" b="0" i="0" u="none" strike="noStrike" cap="none" baseline="0" dirty="0">
                <a:solidFill>
                  <a:srgbClr val="000000"/>
                </a:solidFill>
                <a:latin typeface="Arial"/>
                <a:ea typeface="Arial"/>
                <a:cs typeface="Arial"/>
                <a:sym typeface="Arial"/>
                <a:rtl val="0"/>
              </a:rPr>
              <a:t>Creative Commons Licenses</a:t>
            </a:r>
          </a:p>
        </p:txBody>
      </p:sp>
      <p:sp>
        <p:nvSpPr>
          <p:cNvPr id="106" name="Shape 106"/>
          <p:cNvSpPr txBox="1">
            <a:spLocks noGrp="1"/>
          </p:cNvSpPr>
          <p:nvPr>
            <p:ph type="body" idx="1"/>
          </p:nvPr>
        </p:nvSpPr>
        <p:spPr>
          <a:xfrm>
            <a:off x="381000" y="1479550"/>
            <a:ext cx="8381999" cy="49022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b="0" i="0" u="none" strike="noStrike" cap="none" dirty="0">
                <a:solidFill>
                  <a:srgbClr val="000000"/>
                </a:solidFill>
                <a:latin typeface="Arial"/>
                <a:ea typeface="Arial"/>
                <a:cs typeface="Arial"/>
                <a:sym typeface="Arial"/>
                <a:rtl val="0"/>
              </a:rPr>
              <a:t>Simple, standardized way to grant copyright permissions</a:t>
            </a:r>
          </a:p>
          <a:p>
            <a:pPr marL="342900" marR="0" lvl="0" indent="-50800" algn="l" rtl="0">
              <a:lnSpc>
                <a:spcPct val="100000"/>
              </a:lnSpc>
              <a:spcBef>
                <a:spcPts val="640"/>
              </a:spcBef>
              <a:spcAft>
                <a:spcPts val="0"/>
              </a:spcAft>
              <a:buClr>
                <a:schemeClr val="dk1"/>
              </a:buClr>
              <a:buFont typeface="Arial"/>
              <a:buNone/>
            </a:pPr>
            <a:endParaRPr sz="1400" b="0" i="0" u="none" strike="noStrike" cap="none" baseline="0" dirty="0">
              <a:solidFill>
                <a:srgbClr val="000000"/>
              </a:solidFill>
              <a:latin typeface="Arial"/>
              <a:ea typeface="Arial"/>
              <a:cs typeface="Arial"/>
              <a:sym typeface="Arial"/>
              <a:rtl val="0"/>
            </a:endParaRPr>
          </a:p>
          <a:p>
            <a:pPr marL="0" marR="0" lvl="0" indent="0" algn="l" rtl="0">
              <a:lnSpc>
                <a:spcPct val="100000"/>
              </a:lnSpc>
              <a:spcBef>
                <a:spcPts val="640"/>
              </a:spcBef>
              <a:spcAft>
                <a:spcPts val="0"/>
              </a:spcAft>
              <a:buClr>
                <a:schemeClr val="dk1"/>
              </a:buClr>
              <a:buFont typeface="Arial"/>
              <a:buNone/>
            </a:pPr>
            <a:endParaRPr sz="1400" b="0" i="0" u="none" strike="noStrike" cap="none" baseline="0" dirty="0">
              <a:solidFill>
                <a:srgbClr val="000000"/>
              </a:solidFill>
              <a:latin typeface="Arial"/>
              <a:ea typeface="Arial"/>
              <a:cs typeface="Arial"/>
              <a:sym typeface="Arial"/>
              <a:rtl val="0"/>
            </a:endParaRPr>
          </a:p>
          <a:p>
            <a:pPr marL="457200" marR="0" lvl="1" indent="0" algn="l" rtl="0">
              <a:lnSpc>
                <a:spcPct val="100000"/>
              </a:lnSpc>
              <a:spcBef>
                <a:spcPts val="560"/>
              </a:spcBef>
              <a:spcAft>
                <a:spcPts val="0"/>
              </a:spcAft>
              <a:buClr>
                <a:schemeClr val="dk1"/>
              </a:buClr>
              <a:buFont typeface="Arial"/>
              <a:buNone/>
            </a:pPr>
            <a:endParaRPr sz="1400" b="0" i="0" u="none" strike="noStrike" cap="none" baseline="0" dirty="0">
              <a:solidFill>
                <a:srgbClr val="000000"/>
              </a:solidFill>
              <a:latin typeface="Arial"/>
              <a:ea typeface="Arial"/>
              <a:cs typeface="Arial"/>
              <a:sym typeface="Arial"/>
              <a:rtl val="0"/>
            </a:endParaRPr>
          </a:p>
          <a:p>
            <a:pPr marL="342900" marR="0" lvl="0" indent="-50800" algn="l" rtl="0">
              <a:lnSpc>
                <a:spcPct val="100000"/>
              </a:lnSpc>
              <a:spcBef>
                <a:spcPts val="640"/>
              </a:spcBef>
              <a:spcAft>
                <a:spcPts val="0"/>
              </a:spcAft>
              <a:buClr>
                <a:schemeClr val="dk1"/>
              </a:buClr>
              <a:buFont typeface="Arial"/>
              <a:buNone/>
            </a:pPr>
            <a:endParaRPr sz="1400" b="0" i="0" u="none" strike="noStrike" cap="none" baseline="0" dirty="0">
              <a:solidFill>
                <a:srgbClr val="000000"/>
              </a:solidFill>
              <a:latin typeface="Arial"/>
              <a:ea typeface="Arial"/>
              <a:cs typeface="Arial"/>
              <a:sym typeface="Arial"/>
              <a:rtl val="0"/>
            </a:endParaRPr>
          </a:p>
          <a:p>
            <a:pPr marL="342900" marR="0" lvl="0" indent="-50800" algn="l" rtl="0">
              <a:lnSpc>
                <a:spcPct val="100000"/>
              </a:lnSpc>
              <a:spcBef>
                <a:spcPts val="640"/>
              </a:spcBef>
              <a:spcAft>
                <a:spcPts val="0"/>
              </a:spcAft>
              <a:buClr>
                <a:schemeClr val="dk1"/>
              </a:buClr>
              <a:buFont typeface="Arial"/>
              <a:buNone/>
            </a:pPr>
            <a:endParaRPr sz="1400" b="0" i="0" u="none" strike="noStrike" cap="none" baseline="0" dirty="0">
              <a:solidFill>
                <a:srgbClr val="000000"/>
              </a:solidFill>
              <a:latin typeface="Arial"/>
              <a:ea typeface="Arial"/>
              <a:cs typeface="Arial"/>
              <a:sym typeface="Arial"/>
              <a:rtl val="0"/>
            </a:endParaRPr>
          </a:p>
          <a:p>
            <a:pPr marL="0" marR="0" lvl="0" indent="0" algn="l" rtl="0">
              <a:lnSpc>
                <a:spcPct val="100000"/>
              </a:lnSpc>
              <a:spcBef>
                <a:spcPts val="640"/>
              </a:spcBef>
              <a:spcAft>
                <a:spcPts val="0"/>
              </a:spcAft>
              <a:buClr>
                <a:schemeClr val="dk1"/>
              </a:buClr>
              <a:buFont typeface="Arial"/>
              <a:buNone/>
            </a:pPr>
            <a:endParaRPr sz="1400" b="0" i="0" u="none" strike="noStrike" cap="none" baseline="0" dirty="0">
              <a:solidFill>
                <a:srgbClr val="000000"/>
              </a:solidFill>
              <a:latin typeface="Arial"/>
              <a:ea typeface="Arial"/>
              <a:cs typeface="Arial"/>
              <a:sym typeface="Arial"/>
              <a:rtl val="0"/>
            </a:endParaRPr>
          </a:p>
        </p:txBody>
      </p:sp>
      <p:sp>
        <p:nvSpPr>
          <p:cNvPr id="107" name="Shape 107"/>
          <p:cNvSpPr txBox="1">
            <a:spLocks noGrp="1"/>
          </p:cNvSpPr>
          <p:nvPr>
            <p:ph type="ftr" idx="11"/>
          </p:nvPr>
        </p:nvSpPr>
        <p:spPr>
          <a:xfrm>
            <a:off x="2590800" y="6356350"/>
            <a:ext cx="3657600" cy="365125"/>
          </a:xfrm>
          <a:prstGeom prst="rect">
            <a:avLst/>
          </a:prstGeom>
          <a:noFill/>
          <a:ln>
            <a:noFill/>
          </a:ln>
        </p:spPr>
        <p:txBody>
          <a:bodyPr lIns="91425" tIns="91425" rIns="91425" bIns="91425" anchor="ctr" anchorCtr="0">
            <a:noAutofit/>
          </a:bodyPr>
          <a:lstStyle/>
          <a:p>
            <a:pPr>
              <a:buClr>
                <a:srgbClr val="000000"/>
              </a:buClr>
              <a:buSzPct val="25000"/>
            </a:pPr>
            <a:r>
              <a:rPr lang="en-US" sz="1400" u="sng" dirty="0">
                <a:solidFill>
                  <a:schemeClr val="hlink"/>
                </a:solidFill>
                <a:latin typeface="Arial"/>
                <a:ea typeface="Arial"/>
                <a:cs typeface="Arial"/>
                <a:sym typeface="Arial"/>
                <a:hlinkClick r:id="rId3"/>
                <a:rtl val="0"/>
              </a:rPr>
              <a:t>http://creativecommons.org</a:t>
            </a:r>
          </a:p>
          <a:p>
            <a:pPr marL="0" marR="0" lvl="0" indent="0" algn="ctr" rtl="0">
              <a:lnSpc>
                <a:spcPct val="100000"/>
              </a:lnSpc>
              <a:spcBef>
                <a:spcPts val="0"/>
              </a:spcBef>
              <a:spcAft>
                <a:spcPts val="0"/>
              </a:spcAft>
              <a:buClr>
                <a:srgbClr val="000000"/>
              </a:buClr>
              <a:buSzPct val="25000"/>
              <a:buFont typeface="Arial"/>
              <a:buNone/>
            </a:pPr>
            <a:endParaRPr lang="en-US" sz="1400" b="0" i="0" u="none" strike="noStrike" cap="none" baseline="0" dirty="0">
              <a:solidFill>
                <a:srgbClr val="000000"/>
              </a:solidFill>
              <a:latin typeface="Arial"/>
              <a:ea typeface="Arial"/>
              <a:cs typeface="Arial"/>
              <a:sym typeface="Arial"/>
              <a:rtl val="0"/>
            </a:endParaRPr>
          </a:p>
        </p:txBody>
      </p:sp>
      <p:pic>
        <p:nvPicPr>
          <p:cNvPr id="108" name="Shape 10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667000" y="2868947"/>
            <a:ext cx="1422400" cy="1422400"/>
          </a:xfrm>
          <a:prstGeom prst="rect">
            <a:avLst/>
          </a:prstGeom>
          <a:noFill/>
          <a:ln>
            <a:noFill/>
          </a:ln>
        </p:spPr>
      </p:pic>
      <p:pic>
        <p:nvPicPr>
          <p:cNvPr id="109" name="Shape 10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800600" y="2868947"/>
            <a:ext cx="1447800" cy="1447800"/>
          </a:xfrm>
          <a:prstGeom prst="rect">
            <a:avLst/>
          </a:prstGeom>
          <a:noFill/>
          <a:ln>
            <a:noFill/>
          </a:ln>
        </p:spPr>
      </p:pic>
      <p:pic>
        <p:nvPicPr>
          <p:cNvPr id="110" name="Shape 110"/>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781800" y="2856247"/>
            <a:ext cx="1566476" cy="1592522"/>
          </a:xfrm>
          <a:prstGeom prst="rect">
            <a:avLst/>
          </a:prstGeom>
          <a:noFill/>
          <a:ln>
            <a:noFill/>
          </a:ln>
        </p:spPr>
      </p:pic>
      <p:pic>
        <p:nvPicPr>
          <p:cNvPr id="111" name="Shape 111"/>
          <p:cNvPicPr preferRelativeResize="0"/>
          <p:nvPr/>
        </p:nvPicPr>
        <p:blipFill rotWithShape="1">
          <a:blip r:embed="rId7">
            <a:alphaModFix/>
          </a:blip>
          <a:srcRect/>
          <a:stretch/>
        </p:blipFill>
        <p:spPr>
          <a:xfrm>
            <a:off x="762000" y="2894347"/>
            <a:ext cx="1397000" cy="1397000"/>
          </a:xfrm>
          <a:prstGeom prst="rect">
            <a:avLst/>
          </a:prstGeom>
          <a:noFill/>
          <a:ln>
            <a:noFill/>
          </a:ln>
        </p:spPr>
      </p:pic>
      <p:sp>
        <p:nvSpPr>
          <p:cNvPr id="112" name="Shape 112"/>
          <p:cNvSpPr txBox="1"/>
          <p:nvPr/>
        </p:nvSpPr>
        <p:spPr>
          <a:xfrm>
            <a:off x="3276600" y="6508750"/>
            <a:ext cx="2895600"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98989"/>
              </a:buClr>
              <a:buFont typeface="Arial"/>
              <a:buNone/>
            </a:pPr>
            <a:endParaRPr sz="1200" b="0" i="0" u="none" strike="noStrike" cap="none" baseline="0">
              <a:solidFill>
                <a:srgbClr val="898989"/>
              </a:solidFill>
              <a:latin typeface="Arial"/>
              <a:ea typeface="Arial"/>
              <a:cs typeface="Arial"/>
              <a:sym typeface="Arial"/>
              <a:rtl val="0"/>
            </a:endParaRPr>
          </a:p>
        </p:txBody>
      </p:sp>
      <p:sp>
        <p:nvSpPr>
          <p:cNvPr id="113" name="Shape 113"/>
          <p:cNvSpPr txBox="1"/>
          <p:nvPr/>
        </p:nvSpPr>
        <p:spPr>
          <a:xfrm>
            <a:off x="495300" y="4761805"/>
            <a:ext cx="2095499" cy="4616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b="1"/>
              <a:t>    </a:t>
            </a:r>
            <a:r>
              <a:rPr lang="en-US" sz="1400" b="1" i="0" u="none" strike="noStrike" cap="none" baseline="0">
                <a:solidFill>
                  <a:srgbClr val="000000"/>
                </a:solidFill>
                <a:latin typeface="Arial"/>
                <a:ea typeface="Arial"/>
                <a:cs typeface="Arial"/>
                <a:sym typeface="Arial"/>
                <a:rtl val="0"/>
              </a:rPr>
              <a:t>Permission:</a:t>
            </a:r>
          </a:p>
        </p:txBody>
      </p:sp>
      <p:sp>
        <p:nvSpPr>
          <p:cNvPr id="114" name="Shape 114"/>
          <p:cNvSpPr txBox="1"/>
          <p:nvPr/>
        </p:nvSpPr>
        <p:spPr>
          <a:xfrm>
            <a:off x="2514600" y="4757339"/>
            <a:ext cx="1841499" cy="46166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400" b="1" i="0" u="none" strike="noStrike" cap="none" baseline="0">
                <a:solidFill>
                  <a:srgbClr val="000000"/>
                </a:solidFill>
                <a:latin typeface="Arial"/>
                <a:ea typeface="Arial"/>
                <a:cs typeface="Arial"/>
                <a:sym typeface="Arial"/>
                <a:rtl val="0"/>
              </a:rPr>
              <a:t>Attribute</a:t>
            </a:r>
          </a:p>
        </p:txBody>
      </p:sp>
      <p:sp>
        <p:nvSpPr>
          <p:cNvPr id="115" name="Shape 115"/>
          <p:cNvSpPr txBox="1"/>
          <p:nvPr/>
        </p:nvSpPr>
        <p:spPr>
          <a:xfrm>
            <a:off x="4495800" y="4761805"/>
            <a:ext cx="2171700" cy="461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b="1"/>
              <a:t>        </a:t>
            </a:r>
            <a:r>
              <a:rPr lang="en-US" sz="1400" b="1" i="0" u="none" strike="noStrike" cap="none" baseline="0">
                <a:solidFill>
                  <a:srgbClr val="000000"/>
                </a:solidFill>
                <a:latin typeface="Arial"/>
                <a:ea typeface="Arial"/>
                <a:cs typeface="Arial"/>
                <a:sym typeface="Arial"/>
                <a:rtl val="0"/>
              </a:rPr>
              <a:t>Commercial?</a:t>
            </a:r>
          </a:p>
        </p:txBody>
      </p:sp>
      <p:sp>
        <p:nvSpPr>
          <p:cNvPr id="116" name="Shape 116"/>
          <p:cNvSpPr txBox="1"/>
          <p:nvPr/>
        </p:nvSpPr>
        <p:spPr>
          <a:xfrm>
            <a:off x="6953250" y="4757342"/>
            <a:ext cx="1981199" cy="461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1" i="0" u="none" strike="noStrike" cap="none" baseline="0">
                <a:solidFill>
                  <a:srgbClr val="000000"/>
                </a:solidFill>
                <a:latin typeface="Arial"/>
                <a:ea typeface="Arial"/>
                <a:cs typeface="Arial"/>
                <a:sym typeface="Arial"/>
                <a:rtl val="0"/>
              </a:rPr>
              <a:t>Share alike?</a:t>
            </a:r>
          </a:p>
        </p:txBody>
      </p:sp>
      <p:sp>
        <p:nvSpPr>
          <p:cNvPr id="117" name="Shape 117"/>
          <p:cNvSpPr txBox="1"/>
          <p:nvPr/>
        </p:nvSpPr>
        <p:spPr>
          <a:xfrm>
            <a:off x="1943100" y="5439969"/>
            <a:ext cx="5105399" cy="46166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endParaRPr lang="en-US" sz="1400" b="0" i="0" u="sng" strike="noStrike" cap="none" baseline="0" dirty="0">
              <a:solidFill>
                <a:schemeClr val="hlink"/>
              </a:solidFill>
              <a:latin typeface="Arial"/>
              <a:ea typeface="Arial"/>
              <a:cs typeface="Arial"/>
              <a:sym typeface="Arial"/>
              <a:hlinkClick r:id="rId3"/>
              <a:rtl val="0"/>
            </a:endParaRPr>
          </a:p>
        </p:txBody>
      </p:sp>
    </p:spTree>
    <p:extLst>
      <p:ext uri="{BB962C8B-B14F-4D97-AF65-F5344CB8AC3E}">
        <p14:creationId xmlns:p14="http://schemas.microsoft.com/office/powerpoint/2010/main" val="220670058"/>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Shape 122"/>
          <p:cNvPicPr preferRelativeResize="0"/>
          <p:nvPr/>
        </p:nvPicPr>
        <p:blipFill>
          <a:blip r:embed="rId3">
            <a:alphaModFix/>
          </a:blip>
          <a:stretch>
            <a:fillRect/>
          </a:stretch>
        </p:blipFill>
        <p:spPr>
          <a:xfrm>
            <a:off x="1371600" y="1676400"/>
            <a:ext cx="6928149" cy="4664674"/>
          </a:xfrm>
          <a:prstGeom prst="rect">
            <a:avLst/>
          </a:prstGeom>
          <a:noFill/>
          <a:ln>
            <a:noFill/>
          </a:ln>
        </p:spPr>
      </p:pic>
      <p:sp>
        <p:nvSpPr>
          <p:cNvPr id="3" name="Shape 10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Trebuchet MS"/>
              <a:buNone/>
            </a:pPr>
            <a:r>
              <a:rPr lang="en-US" sz="4000" b="0" i="0" u="none" strike="noStrike" cap="none" baseline="0" dirty="0" smtClean="0">
                <a:solidFill>
                  <a:srgbClr val="000000"/>
                </a:solidFill>
                <a:latin typeface="+mn-lt"/>
                <a:ea typeface="Arial"/>
                <a:cs typeface="Arial"/>
                <a:sym typeface="Arial"/>
                <a:rtl val="0"/>
              </a:rPr>
              <a:t>Over 1 Billion</a:t>
            </a:r>
            <a:r>
              <a:rPr lang="en-US" sz="4000" b="0" i="0" u="none" strike="noStrike" cap="none" dirty="0" smtClean="0">
                <a:solidFill>
                  <a:srgbClr val="000000"/>
                </a:solidFill>
                <a:latin typeface="+mn-lt"/>
                <a:ea typeface="Arial"/>
                <a:cs typeface="Arial"/>
                <a:sym typeface="Arial"/>
                <a:rtl val="0"/>
              </a:rPr>
              <a:t> Licensed Works</a:t>
            </a:r>
            <a:endParaRPr lang="en-US" sz="4000" b="0" i="0" u="none" strike="noStrike" cap="none" baseline="0" dirty="0">
              <a:solidFill>
                <a:srgbClr val="000000"/>
              </a:solidFill>
              <a:latin typeface="+mn-lt"/>
              <a:ea typeface="Arial"/>
              <a:cs typeface="Arial"/>
              <a:sym typeface="Arial"/>
              <a:rtl val="0"/>
            </a:endParaRPr>
          </a:p>
        </p:txBody>
      </p:sp>
    </p:spTree>
    <p:extLst>
      <p:ext uri="{BB962C8B-B14F-4D97-AF65-F5344CB8AC3E}">
        <p14:creationId xmlns:p14="http://schemas.microsoft.com/office/powerpoint/2010/main" val="727447645"/>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74626"/>
            <a:ext cx="8229600" cy="1143000"/>
          </a:xfrm>
        </p:spPr>
        <p:txBody>
          <a:bodyPr/>
          <a:lstStyle/>
          <a:p>
            <a:r>
              <a:rPr lang="en-US" dirty="0" smtClean="0"/>
              <a:t>Faculty Choice</a:t>
            </a:r>
            <a:endParaRPr lang="en-US" dirty="0"/>
          </a:p>
        </p:txBody>
      </p:sp>
      <p:sp>
        <p:nvSpPr>
          <p:cNvPr id="3" name="Content Placeholder 2"/>
          <p:cNvSpPr>
            <a:spLocks noGrp="1"/>
          </p:cNvSpPr>
          <p:nvPr>
            <p:ph idx="1"/>
          </p:nvPr>
        </p:nvSpPr>
        <p:spPr>
          <a:xfrm>
            <a:off x="990600" y="1219200"/>
            <a:ext cx="7162800" cy="4953000"/>
          </a:xfrm>
        </p:spPr>
        <p:txBody>
          <a:bodyPr>
            <a:noAutofit/>
          </a:bodyPr>
          <a:lstStyle/>
          <a:p>
            <a:r>
              <a:rPr lang="en-US" sz="2800" dirty="0"/>
              <a:t>No more covering extra chapters because book is so </a:t>
            </a:r>
            <a:r>
              <a:rPr lang="en-US" sz="2800" dirty="0" smtClean="0"/>
              <a:t>expensive</a:t>
            </a:r>
          </a:p>
          <a:p>
            <a:endParaRPr lang="en-US" sz="2800" dirty="0" smtClean="0"/>
          </a:p>
          <a:p>
            <a:r>
              <a:rPr lang="en-US" sz="2800" dirty="0" smtClean="0"/>
              <a:t>No requirement to change </a:t>
            </a:r>
          </a:p>
          <a:p>
            <a:pPr marL="0" indent="0">
              <a:buNone/>
            </a:pPr>
            <a:r>
              <a:rPr lang="en-US" sz="2800" dirty="0"/>
              <a:t> </a:t>
            </a:r>
            <a:r>
              <a:rPr lang="en-US" sz="2800" dirty="0" smtClean="0"/>
              <a:t>  versions every few years.</a:t>
            </a:r>
            <a:endParaRPr lang="en-US" sz="2800" dirty="0"/>
          </a:p>
          <a:p>
            <a:pPr marL="0" indent="0">
              <a:buNone/>
            </a:pPr>
            <a:endParaRPr lang="en-US" sz="2800" dirty="0" smtClean="0"/>
          </a:p>
          <a:p>
            <a:r>
              <a:rPr lang="en-US" sz="2800" dirty="0" smtClean="0"/>
              <a:t>You can customize your instructional materials</a:t>
            </a:r>
          </a:p>
          <a:p>
            <a:endParaRPr lang="en-US" sz="2800" dirty="0" smtClean="0"/>
          </a:p>
          <a:p>
            <a:r>
              <a:rPr lang="en-US" sz="2800" dirty="0" smtClean="0"/>
              <a:t>Many open textbooks have ancillaries</a:t>
            </a:r>
            <a:endParaRPr lang="en-US" sz="2800" dirty="0"/>
          </a:p>
        </p:txBody>
      </p:sp>
      <p:pic>
        <p:nvPicPr>
          <p:cNvPr id="4" name="Picture 3" descr="faculty meeting fun by alex ragone cc-by-nc-sa.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67400" y="1990726"/>
            <a:ext cx="2438400" cy="1524000"/>
          </a:xfrm>
          <a:prstGeom prst="rect">
            <a:avLst/>
          </a:prstGeom>
        </p:spPr>
      </p:pic>
      <p:sp>
        <p:nvSpPr>
          <p:cNvPr id="5" name="TextBox 4"/>
          <p:cNvSpPr txBox="1"/>
          <p:nvPr/>
        </p:nvSpPr>
        <p:spPr>
          <a:xfrm>
            <a:off x="1905000" y="6324600"/>
            <a:ext cx="6172200" cy="338554"/>
          </a:xfrm>
          <a:prstGeom prst="rect">
            <a:avLst/>
          </a:prstGeom>
          <a:noFill/>
        </p:spPr>
        <p:txBody>
          <a:bodyPr wrap="square" rtlCol="0">
            <a:spAutoFit/>
          </a:bodyPr>
          <a:lstStyle/>
          <a:p>
            <a:r>
              <a:rPr lang="en-US" sz="1600" dirty="0" smtClean="0"/>
              <a:t>Image</a:t>
            </a:r>
            <a:r>
              <a:rPr lang="en-US" sz="1600" dirty="0"/>
              <a:t>: faculty meeting fun by </a:t>
            </a:r>
            <a:r>
              <a:rPr lang="en-US" sz="1600" dirty="0" err="1"/>
              <a:t>alex</a:t>
            </a:r>
            <a:r>
              <a:rPr lang="en-US" sz="1600" dirty="0"/>
              <a:t> </a:t>
            </a:r>
            <a:r>
              <a:rPr lang="en-US" sz="1600" dirty="0" err="1"/>
              <a:t>ragone</a:t>
            </a:r>
            <a:r>
              <a:rPr lang="en-US" sz="1600" dirty="0"/>
              <a:t> cc-by-</a:t>
            </a:r>
            <a:r>
              <a:rPr lang="en-US" sz="1600" dirty="0" err="1"/>
              <a:t>nc</a:t>
            </a:r>
            <a:r>
              <a:rPr lang="en-US" sz="1600" dirty="0"/>
              <a:t>-</a:t>
            </a:r>
            <a:r>
              <a:rPr lang="en-US" sz="1600" dirty="0" err="1"/>
              <a:t>sa</a:t>
            </a:r>
            <a:endParaRPr lang="en-US" sz="1600" dirty="0"/>
          </a:p>
        </p:txBody>
      </p:sp>
    </p:spTree>
    <p:extLst>
      <p:ext uri="{BB962C8B-B14F-4D97-AF65-F5344CB8AC3E}">
        <p14:creationId xmlns:p14="http://schemas.microsoft.com/office/powerpoint/2010/main" val="7058242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44500" y="428824"/>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Trebuchet MS"/>
              <a:buNone/>
            </a:pPr>
            <a:r>
              <a:rPr lang="en-US" sz="4000" dirty="0"/>
              <a:t>Steps to Adopt</a:t>
            </a:r>
          </a:p>
          <a:p>
            <a:pPr marL="0" marR="0" lvl="0" indent="0" algn="ctr" rtl="0">
              <a:lnSpc>
                <a:spcPct val="100000"/>
              </a:lnSpc>
              <a:spcBef>
                <a:spcPts val="0"/>
              </a:spcBef>
              <a:spcAft>
                <a:spcPts val="0"/>
              </a:spcAft>
              <a:buClr>
                <a:schemeClr val="dk1"/>
              </a:buClr>
              <a:buSzPct val="25000"/>
              <a:buFont typeface="Trebuchet MS"/>
              <a:buNone/>
            </a:pPr>
            <a:r>
              <a:rPr lang="en-US" sz="4000" dirty="0"/>
              <a:t> Open Educational Resources</a:t>
            </a:r>
          </a:p>
        </p:txBody>
      </p:sp>
      <p:sp>
        <p:nvSpPr>
          <p:cNvPr id="144" name="Shape 144"/>
          <p:cNvSpPr txBox="1">
            <a:spLocks noGrp="1"/>
          </p:cNvSpPr>
          <p:nvPr>
            <p:ph type="body" idx="1"/>
          </p:nvPr>
        </p:nvSpPr>
        <p:spPr>
          <a:xfrm>
            <a:off x="783601" y="1828800"/>
            <a:ext cx="7903199" cy="4825800"/>
          </a:xfrm>
          <a:prstGeom prst="rect">
            <a:avLst/>
          </a:prstGeom>
          <a:noFill/>
          <a:ln>
            <a:noFill/>
          </a:ln>
        </p:spPr>
        <p:txBody>
          <a:bodyPr lIns="91425" tIns="91425" rIns="91425" bIns="91425" anchor="t" anchorCtr="0">
            <a:noAutofit/>
          </a:bodyPr>
          <a:lstStyle/>
          <a:p>
            <a:pPr marL="514350" lvl="0" indent="-514350" rtl="0">
              <a:spcBef>
                <a:spcPts val="0"/>
              </a:spcBef>
              <a:buClr>
                <a:schemeClr val="dk1"/>
              </a:buClr>
              <a:buFont typeface="Arial"/>
              <a:buNone/>
            </a:pPr>
            <a:endParaRPr sz="3600" dirty="0">
              <a:solidFill>
                <a:schemeClr val="dk1"/>
              </a:solidFill>
            </a:endParaRPr>
          </a:p>
          <a:p>
            <a:pPr marL="514350" lvl="0" indent="-514350" rtl="0">
              <a:spcBef>
                <a:spcPts val="0"/>
              </a:spcBef>
              <a:buClr>
                <a:schemeClr val="dk1"/>
              </a:buClr>
              <a:buSzPct val="25000"/>
              <a:buFont typeface="Arial"/>
              <a:buNone/>
            </a:pPr>
            <a:r>
              <a:rPr lang="en-US" sz="3600" dirty="0">
                <a:solidFill>
                  <a:schemeClr val="dk1"/>
                </a:solidFill>
              </a:rPr>
              <a:t>• </a:t>
            </a:r>
            <a:r>
              <a:rPr lang="en-US" sz="3600" b="1" dirty="0">
                <a:solidFill>
                  <a:schemeClr val="dk1"/>
                </a:solidFill>
              </a:rPr>
              <a:t>Discover &amp; Select</a:t>
            </a:r>
          </a:p>
          <a:p>
            <a:pPr marL="514350" lvl="0" indent="-514350" rtl="0">
              <a:spcBef>
                <a:spcPts val="0"/>
              </a:spcBef>
              <a:buClr>
                <a:schemeClr val="dk1"/>
              </a:buClr>
              <a:buSzPct val="25000"/>
              <a:buFont typeface="Arial"/>
              <a:buNone/>
            </a:pPr>
            <a:r>
              <a:rPr lang="en-US" sz="3600" dirty="0">
                <a:solidFill>
                  <a:schemeClr val="dk1"/>
                </a:solidFill>
              </a:rPr>
              <a:t>• Adopt &amp; Use</a:t>
            </a:r>
          </a:p>
          <a:p>
            <a:pPr marL="514350" lvl="0" indent="-514350" rtl="0">
              <a:spcBef>
                <a:spcPts val="0"/>
              </a:spcBef>
              <a:buClr>
                <a:schemeClr val="dk1"/>
              </a:buClr>
              <a:buSzPct val="25000"/>
              <a:buFont typeface="Arial"/>
              <a:buNone/>
            </a:pPr>
            <a:r>
              <a:rPr lang="en-US" sz="3600" dirty="0">
                <a:solidFill>
                  <a:schemeClr val="dk1"/>
                </a:solidFill>
              </a:rPr>
              <a:t>• Grow &amp; Sustain</a:t>
            </a:r>
          </a:p>
          <a:p>
            <a:pPr marL="457200" marR="0" lvl="1" indent="0" algn="l" rtl="0">
              <a:lnSpc>
                <a:spcPct val="100000"/>
              </a:lnSpc>
              <a:spcBef>
                <a:spcPts val="560"/>
              </a:spcBef>
              <a:spcAft>
                <a:spcPts val="0"/>
              </a:spcAft>
              <a:buClr>
                <a:schemeClr val="dk1"/>
              </a:buClr>
              <a:buFont typeface="Arial"/>
              <a:buNone/>
            </a:pPr>
            <a:endParaRPr sz="2800" dirty="0"/>
          </a:p>
        </p:txBody>
      </p:sp>
      <p:sp>
        <p:nvSpPr>
          <p:cNvPr id="145" name="Shape 145"/>
          <p:cNvSpPr txBox="1">
            <a:spLocks noGrp="1"/>
          </p:cNvSpPr>
          <p:nvPr>
            <p:ph type="sldNum" idx="12"/>
          </p:nvPr>
        </p:nvSpPr>
        <p:spPr>
          <a:xfrm>
            <a:off x="6324600" y="5300662"/>
            <a:ext cx="2362200" cy="52546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88888"/>
              </a:buClr>
              <a:buSzPct val="25000"/>
              <a:buFont typeface="Trebuchet MS"/>
              <a:buNone/>
            </a:pPr>
            <a:r>
              <a:rPr lang="en-US" sz="1600" b="0" i="0" u="none" strike="noStrike" cap="none" baseline="0">
                <a:solidFill>
                  <a:srgbClr val="888888"/>
                </a:solidFill>
                <a:latin typeface="Trebuchet MS"/>
                <a:ea typeface="Trebuchet MS"/>
                <a:cs typeface="Trebuchet MS"/>
                <a:sym typeface="Trebuchet MS"/>
                <a:rtl val="0"/>
              </a:rPr>
              <a:t>San Miguel stairs creative commons licensed by larry&amp;flo 2007</a:t>
            </a:r>
          </a:p>
        </p:txBody>
      </p:sp>
      <p:pic>
        <p:nvPicPr>
          <p:cNvPr id="146" name="Shape 14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705600" y="2819400"/>
            <a:ext cx="1659367" cy="2476500"/>
          </a:xfrm>
          <a:prstGeom prst="rect">
            <a:avLst/>
          </a:prstGeom>
          <a:noFill/>
          <a:ln>
            <a:noFill/>
          </a:ln>
        </p:spPr>
      </p:pic>
    </p:spTree>
    <p:extLst>
      <p:ext uri="{BB962C8B-B14F-4D97-AF65-F5344CB8AC3E}">
        <p14:creationId xmlns:p14="http://schemas.microsoft.com/office/powerpoint/2010/main" val="3461694653"/>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Openly Licensed Materials</a:t>
            </a:r>
            <a:endParaRPr lang="en-US" sz="4000" dirty="0"/>
          </a:p>
        </p:txBody>
      </p:sp>
      <p:sp>
        <p:nvSpPr>
          <p:cNvPr id="3" name="Content Placeholder 2"/>
          <p:cNvSpPr>
            <a:spLocks noGrp="1"/>
          </p:cNvSpPr>
          <p:nvPr>
            <p:ph idx="1"/>
          </p:nvPr>
        </p:nvSpPr>
        <p:spPr>
          <a:xfrm>
            <a:off x="685800" y="1600200"/>
            <a:ext cx="7772400" cy="4648200"/>
          </a:xfrm>
        </p:spPr>
        <p:txBody>
          <a:bodyPr>
            <a:normAutofit lnSpcReduction="10000"/>
          </a:bodyPr>
          <a:lstStyle/>
          <a:p>
            <a:r>
              <a:rPr lang="en-US" dirty="0" smtClean="0"/>
              <a:t>Google Images</a:t>
            </a:r>
          </a:p>
          <a:p>
            <a:pPr lvl="1"/>
            <a:r>
              <a:rPr lang="en-US" dirty="0" smtClean="0"/>
              <a:t>Advanced search settings</a:t>
            </a:r>
          </a:p>
          <a:p>
            <a:pPr lvl="1"/>
            <a:endParaRPr lang="en-US" dirty="0"/>
          </a:p>
          <a:p>
            <a:r>
              <a:rPr lang="en-US" dirty="0" smtClean="0"/>
              <a:t>YouTube</a:t>
            </a:r>
          </a:p>
          <a:p>
            <a:pPr lvl="1"/>
            <a:r>
              <a:rPr lang="en-US" dirty="0" smtClean="0"/>
              <a:t>Use Filter for creative commons</a:t>
            </a:r>
          </a:p>
          <a:p>
            <a:endParaRPr lang="en-US" dirty="0"/>
          </a:p>
          <a:p>
            <a:r>
              <a:rPr lang="en-US" dirty="0" smtClean="0"/>
              <a:t>Flickr</a:t>
            </a:r>
          </a:p>
          <a:p>
            <a:pPr lvl="1"/>
            <a:r>
              <a:rPr lang="en-US" dirty="0" smtClean="0"/>
              <a:t>Go directly to </a:t>
            </a:r>
            <a:r>
              <a:rPr lang="en-US" dirty="0" err="1" smtClean="0"/>
              <a:t>Flickr.com</a:t>
            </a:r>
            <a:r>
              <a:rPr lang="en-US" dirty="0" smtClean="0"/>
              <a:t>/</a:t>
            </a:r>
            <a:r>
              <a:rPr lang="en-US" dirty="0" err="1" smtClean="0"/>
              <a:t>CreativeCommons</a:t>
            </a:r>
            <a:endParaRPr lang="en-US" dirty="0" smtClean="0"/>
          </a:p>
          <a:p>
            <a:pPr lvl="1"/>
            <a:endParaRPr lang="en-US" dirty="0"/>
          </a:p>
        </p:txBody>
      </p:sp>
      <p:pic>
        <p:nvPicPr>
          <p:cNvPr id="5" name="Picture 4" descr="film-158157__180 pixabay.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15000" y="1676400"/>
            <a:ext cx="2819400" cy="1832101"/>
          </a:xfrm>
          <a:prstGeom prst="rect">
            <a:avLst/>
          </a:prstGeom>
        </p:spPr>
      </p:pic>
      <p:sp>
        <p:nvSpPr>
          <p:cNvPr id="6" name="TextBox 5"/>
          <p:cNvSpPr txBox="1"/>
          <p:nvPr/>
        </p:nvSpPr>
        <p:spPr>
          <a:xfrm>
            <a:off x="3200400" y="6324600"/>
            <a:ext cx="3332563" cy="338554"/>
          </a:xfrm>
          <a:prstGeom prst="rect">
            <a:avLst/>
          </a:prstGeom>
          <a:noFill/>
        </p:spPr>
        <p:txBody>
          <a:bodyPr wrap="none" rtlCol="0">
            <a:spAutoFit/>
          </a:bodyPr>
          <a:lstStyle/>
          <a:p>
            <a:r>
              <a:rPr lang="en-US" sz="1600" dirty="0" smtClean="0"/>
              <a:t>Image: film clip from </a:t>
            </a:r>
            <a:r>
              <a:rPr lang="en-US" sz="1600" dirty="0" err="1" smtClean="0"/>
              <a:t>pixabay.com</a:t>
            </a:r>
            <a:endParaRPr lang="en-US" sz="1600" dirty="0"/>
          </a:p>
        </p:txBody>
      </p:sp>
    </p:spTree>
    <p:extLst>
      <p:ext uri="{BB962C8B-B14F-4D97-AF65-F5344CB8AC3E}">
        <p14:creationId xmlns:p14="http://schemas.microsoft.com/office/powerpoint/2010/main" val="677930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OER in STEM Disciplines</a:t>
            </a:r>
            <a:endParaRPr lang="en-US" dirty="0"/>
          </a:p>
        </p:txBody>
      </p:sp>
      <p:sp>
        <p:nvSpPr>
          <p:cNvPr id="3" name="Content Placeholder 2"/>
          <p:cNvSpPr>
            <a:spLocks noGrp="1"/>
          </p:cNvSpPr>
          <p:nvPr>
            <p:ph idx="1"/>
          </p:nvPr>
        </p:nvSpPr>
        <p:spPr>
          <a:xfrm>
            <a:off x="482600" y="1892300"/>
            <a:ext cx="8229600" cy="4525963"/>
          </a:xfrm>
        </p:spPr>
        <p:txBody>
          <a:bodyPr>
            <a:normAutofit fontScale="775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a:t>	</a:t>
            </a:r>
            <a:r>
              <a:rPr lang="en-US" dirty="0" smtClean="0"/>
              <a:t>	</a:t>
            </a:r>
          </a:p>
          <a:p>
            <a:pPr marL="0" indent="0" algn="ctr">
              <a:buNone/>
            </a:pPr>
            <a:endParaRPr lang="en-US" sz="3300" dirty="0" smtClean="0"/>
          </a:p>
          <a:p>
            <a:pPr marL="0" indent="0" algn="ctr">
              <a:buNone/>
            </a:pPr>
            <a:r>
              <a:rPr lang="en-US" sz="3300" dirty="0" smtClean="0"/>
              <a:t>Alex </a:t>
            </a:r>
            <a:r>
              <a:rPr lang="en-US" sz="3300" dirty="0" err="1" smtClean="0"/>
              <a:t>Parisky</a:t>
            </a:r>
            <a:r>
              <a:rPr lang="en-US" sz="3300" dirty="0" smtClean="0"/>
              <a:t>, PhD</a:t>
            </a:r>
          </a:p>
          <a:p>
            <a:pPr marL="0" indent="0" algn="ctr">
              <a:buNone/>
            </a:pPr>
            <a:r>
              <a:rPr lang="en-US" sz="3300" dirty="0" smtClean="0"/>
              <a:t>University of Hawaii, Windward</a:t>
            </a:r>
            <a:endParaRPr lang="en-US" sz="3300"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28800" y="1905000"/>
            <a:ext cx="5486400" cy="3130550"/>
          </a:xfrm>
          <a:prstGeom prst="rect">
            <a:avLst/>
          </a:prstGeom>
        </p:spPr>
      </p:pic>
    </p:spTree>
    <p:extLst>
      <p:ext uri="{BB962C8B-B14F-4D97-AF65-F5344CB8AC3E}">
        <p14:creationId xmlns:p14="http://schemas.microsoft.com/office/powerpoint/2010/main" val="838475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6" name="Shape 176"/>
          <p:cNvPicPr preferRelativeResize="0"/>
          <p:nvPr/>
        </p:nvPicPr>
        <p:blipFill rotWithShape="1">
          <a:blip r:embed="rId3">
            <a:alphaModFix/>
          </a:blip>
          <a:srcRect/>
          <a:stretch/>
        </p:blipFill>
        <p:spPr>
          <a:xfrm>
            <a:off x="6006776" y="5640388"/>
            <a:ext cx="2527624" cy="715962"/>
          </a:xfrm>
          <a:prstGeom prst="rect">
            <a:avLst/>
          </a:prstGeom>
          <a:noFill/>
          <a:ln>
            <a:noFill/>
          </a:ln>
        </p:spPr>
      </p:pic>
      <p:sp>
        <p:nvSpPr>
          <p:cNvPr id="177" name="Shape 177"/>
          <p:cNvSpPr txBox="1">
            <a:spLocks noGrp="1"/>
          </p:cNvSpPr>
          <p:nvPr>
            <p:ph type="title"/>
          </p:nvPr>
        </p:nvSpPr>
        <p:spPr>
          <a:xfrm>
            <a:off x="457200" y="271462"/>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Trebuchet MS"/>
              <a:buNone/>
            </a:pPr>
            <a:r>
              <a:rPr lang="en-US" sz="4000" b="0" i="0" u="none" strike="noStrike" cap="none" baseline="0" dirty="0" smtClean="0">
                <a:solidFill>
                  <a:srgbClr val="000000"/>
                </a:solidFill>
                <a:latin typeface="Arial"/>
                <a:ea typeface="Arial"/>
                <a:cs typeface="Arial"/>
                <a:sym typeface="Arial"/>
                <a:rtl val="0"/>
              </a:rPr>
              <a:t>Peer Reviewed OER Sites</a:t>
            </a:r>
            <a:endParaRPr lang="en-US" sz="4000" b="0" i="0" u="none" strike="noStrike" cap="none" baseline="0" dirty="0">
              <a:solidFill>
                <a:srgbClr val="000000"/>
              </a:solidFill>
              <a:latin typeface="Arial"/>
              <a:ea typeface="Arial"/>
              <a:cs typeface="Arial"/>
              <a:sym typeface="Arial"/>
              <a:rtl val="0"/>
            </a:endParaRPr>
          </a:p>
        </p:txBody>
      </p:sp>
      <p:sp>
        <p:nvSpPr>
          <p:cNvPr id="178" name="Shape 17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Font typeface="Arial"/>
              <a:buNone/>
            </a:pPr>
            <a:endParaRPr sz="1200" b="0" i="0" u="none" strike="noStrike" cap="none" baseline="0">
              <a:solidFill>
                <a:srgbClr val="898989"/>
              </a:solidFill>
              <a:latin typeface="Arial"/>
              <a:ea typeface="Arial"/>
              <a:cs typeface="Arial"/>
              <a:sym typeface="Arial"/>
              <a:rtl val="0"/>
            </a:endParaRPr>
          </a:p>
        </p:txBody>
      </p:sp>
      <p:pic>
        <p:nvPicPr>
          <p:cNvPr id="179" name="Shape 179"/>
          <p:cNvPicPr preferRelativeResize="0"/>
          <p:nvPr/>
        </p:nvPicPr>
        <p:blipFill rotWithShape="1">
          <a:blip r:embed="rId4">
            <a:alphaModFix/>
          </a:blip>
          <a:srcRect/>
          <a:stretch/>
        </p:blipFill>
        <p:spPr>
          <a:xfrm>
            <a:off x="1881981" y="5397500"/>
            <a:ext cx="1798638" cy="1123950"/>
          </a:xfrm>
          <a:prstGeom prst="rect">
            <a:avLst/>
          </a:prstGeom>
          <a:noFill/>
          <a:ln>
            <a:noFill/>
          </a:ln>
        </p:spPr>
      </p:pic>
      <p:pic>
        <p:nvPicPr>
          <p:cNvPr id="180" name="Shape 180"/>
          <p:cNvPicPr preferRelativeResize="0"/>
          <p:nvPr/>
        </p:nvPicPr>
        <p:blipFill rotWithShape="1">
          <a:blip r:embed="rId5">
            <a:alphaModFix/>
          </a:blip>
          <a:srcRect/>
          <a:stretch/>
        </p:blipFill>
        <p:spPr>
          <a:xfrm>
            <a:off x="6148843" y="1365274"/>
            <a:ext cx="1695774" cy="977899"/>
          </a:xfrm>
          <a:prstGeom prst="rect">
            <a:avLst/>
          </a:prstGeom>
          <a:noFill/>
          <a:ln>
            <a:noFill/>
          </a:ln>
        </p:spPr>
      </p:pic>
      <p:pic>
        <p:nvPicPr>
          <p:cNvPr id="183" name="Shape 183"/>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54425" y="4690483"/>
            <a:ext cx="2069775" cy="426725"/>
          </a:xfrm>
          <a:prstGeom prst="rect">
            <a:avLst/>
          </a:prstGeom>
          <a:noFill/>
          <a:ln>
            <a:noFill/>
          </a:ln>
        </p:spPr>
      </p:pic>
      <p:pic>
        <p:nvPicPr>
          <p:cNvPr id="184" name="Shape 184"/>
          <p:cNvPicPr preferRelativeResize="0"/>
          <p:nvPr/>
        </p:nvPicPr>
        <p:blipFill rotWithShape="1">
          <a:blip r:embed="rId7">
            <a:alphaModFix/>
          </a:blip>
          <a:srcRect/>
          <a:stretch/>
        </p:blipFill>
        <p:spPr>
          <a:xfrm>
            <a:off x="6579380" y="4686804"/>
            <a:ext cx="1265237" cy="405322"/>
          </a:xfrm>
          <a:prstGeom prst="rect">
            <a:avLst/>
          </a:prstGeom>
          <a:noFill/>
          <a:ln>
            <a:noFill/>
          </a:ln>
        </p:spPr>
      </p:pic>
      <p:pic>
        <p:nvPicPr>
          <p:cNvPr id="185" name="Shape 185"/>
          <p:cNvPicPr preferRelativeResize="0"/>
          <p:nvPr/>
        </p:nvPicPr>
        <p:blipFill rotWithShape="1">
          <a:blip r:embed="rId8">
            <a:alphaModFix/>
          </a:blip>
          <a:srcRect/>
          <a:stretch/>
        </p:blipFill>
        <p:spPr>
          <a:xfrm>
            <a:off x="6148843" y="2877256"/>
            <a:ext cx="1777220" cy="1053465"/>
          </a:xfrm>
          <a:prstGeom prst="rect">
            <a:avLst/>
          </a:prstGeom>
          <a:noFill/>
          <a:ln>
            <a:noFill/>
          </a:ln>
        </p:spPr>
      </p:pic>
      <p:pic>
        <p:nvPicPr>
          <p:cNvPr id="186" name="Shape 186"/>
          <p:cNvPicPr preferRelativeResize="0"/>
          <p:nvPr/>
        </p:nvPicPr>
        <p:blipFill rotWithShape="1">
          <a:blip r:embed="rId9">
            <a:alphaModFix/>
          </a:blip>
          <a:srcRect/>
          <a:stretch/>
        </p:blipFill>
        <p:spPr>
          <a:xfrm>
            <a:off x="570063" y="3423124"/>
            <a:ext cx="3607580" cy="507598"/>
          </a:xfrm>
          <a:prstGeom prst="rect">
            <a:avLst/>
          </a:prstGeom>
          <a:noFill/>
          <a:ln>
            <a:noFill/>
          </a:ln>
        </p:spPr>
      </p:pic>
      <p:pic>
        <p:nvPicPr>
          <p:cNvPr id="187" name="Shape 187"/>
          <p:cNvPicPr preferRelativeResize="0"/>
          <p:nvPr/>
        </p:nvPicPr>
        <p:blipFill rotWithShape="1">
          <a:blip r:embed="rId10">
            <a:alphaModFix/>
          </a:blip>
          <a:srcRect/>
          <a:stretch/>
        </p:blipFill>
        <p:spPr>
          <a:xfrm>
            <a:off x="4034768" y="5283037"/>
            <a:ext cx="1429405" cy="714702"/>
          </a:xfrm>
          <a:prstGeom prst="rect">
            <a:avLst/>
          </a:prstGeom>
          <a:noFill/>
          <a:ln>
            <a:noFill/>
          </a:ln>
        </p:spPr>
      </p:pic>
      <p:pic>
        <p:nvPicPr>
          <p:cNvPr id="2" name="Picture 1" descr="OrangeGrove_Logo.png"/>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124200" y="3930722"/>
            <a:ext cx="2975299" cy="653664"/>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2713179" y="2125687"/>
            <a:ext cx="3203088" cy="1001366"/>
          </a:xfrm>
          <a:prstGeom prst="rect">
            <a:avLst/>
          </a:prstGeom>
        </p:spPr>
      </p:pic>
      <p:pic>
        <p:nvPicPr>
          <p:cNvPr id="5" name="Picture 4" descr="openstax logo.jpg"/>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457200" y="1214540"/>
            <a:ext cx="2557604" cy="911147"/>
          </a:xfrm>
          <a:prstGeom prst="rect">
            <a:avLst/>
          </a:prstGeom>
        </p:spPr>
      </p:pic>
    </p:spTree>
    <p:extLst>
      <p:ext uri="{BB962C8B-B14F-4D97-AF65-F5344CB8AC3E}">
        <p14:creationId xmlns:p14="http://schemas.microsoft.com/office/powerpoint/2010/main" val="3447585738"/>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9992"/>
            <a:ext cx="8229600" cy="944562"/>
          </a:xfrm>
        </p:spPr>
        <p:txBody>
          <a:bodyPr>
            <a:normAutofit fontScale="90000"/>
          </a:bodyPr>
          <a:lstStyle/>
          <a:p>
            <a:r>
              <a:rPr lang="en-US" sz="3600" dirty="0" smtClean="0"/>
              <a:t/>
            </a:r>
            <a:br>
              <a:rPr lang="en-US" sz="3600" dirty="0" smtClean="0"/>
            </a:br>
            <a:r>
              <a:rPr lang="en-US" sz="3600" dirty="0"/>
              <a:t/>
            </a:r>
            <a:br>
              <a:rPr lang="en-US" sz="3600" dirty="0"/>
            </a:br>
            <a:endParaRPr lang="en-US" sz="3600" dirty="0"/>
          </a:p>
        </p:txBody>
      </p:sp>
      <p:sp>
        <p:nvSpPr>
          <p:cNvPr id="9" name="Content Placeholder 8"/>
          <p:cNvSpPr>
            <a:spLocks noGrp="1"/>
          </p:cNvSpPr>
          <p:nvPr>
            <p:ph idx="1"/>
          </p:nvPr>
        </p:nvSpPr>
        <p:spPr>
          <a:xfrm>
            <a:off x="381000" y="1314852"/>
            <a:ext cx="7867305" cy="4953001"/>
          </a:xfrm>
        </p:spPr>
        <p:txBody>
          <a:bodyPr>
            <a:normAutofit/>
          </a:bodyPr>
          <a:lstStyle/>
          <a:p>
            <a:pPr marL="0" indent="0">
              <a:buNone/>
            </a:pPr>
            <a:endParaRPr lang="en-US" dirty="0" smtClean="0"/>
          </a:p>
          <a:p>
            <a:pPr marL="0" indent="0">
              <a:buNone/>
            </a:pPr>
            <a:r>
              <a:rPr lang="en-US" dirty="0" smtClean="0"/>
              <a:t>   </a:t>
            </a:r>
            <a:r>
              <a:rPr lang="en-US" sz="3600" dirty="0" smtClean="0"/>
              <a:t>50 Highest Impact College Courses</a:t>
            </a:r>
            <a:endParaRPr lang="en-US" sz="3600" dirty="0"/>
          </a:p>
          <a:p>
            <a:endParaRPr lang="en-US" dirty="0" smtClean="0"/>
          </a:p>
          <a:p>
            <a:endParaRPr lang="en-US" dirty="0"/>
          </a:p>
          <a:p>
            <a:pPr marL="0" indent="0">
              <a:buNone/>
            </a:pPr>
            <a:endParaRPr lang="en-US" dirty="0" smtClean="0"/>
          </a:p>
          <a:p>
            <a:pPr marL="0" indent="0">
              <a:buNone/>
            </a:pPr>
            <a:endParaRPr lang="en-US" dirty="0" smtClean="0"/>
          </a:p>
        </p:txBody>
      </p:sp>
      <p:sp>
        <p:nvSpPr>
          <p:cNvPr id="6" name="Shape 293"/>
          <p:cNvSpPr txBox="1"/>
          <p:nvPr/>
        </p:nvSpPr>
        <p:spPr>
          <a:xfrm>
            <a:off x="4968701" y="2627664"/>
            <a:ext cx="2242241" cy="3801557"/>
          </a:xfrm>
          <a:prstGeom prst="rect">
            <a:avLst/>
          </a:prstGeom>
          <a:noFill/>
          <a:ln>
            <a:noFill/>
          </a:ln>
        </p:spPr>
        <p:txBody>
          <a:bodyPr lIns="91425" tIns="45700" rIns="91425" bIns="45700" anchor="t" anchorCtr="0">
            <a:noAutofit/>
          </a:bodyPr>
          <a:lstStyle/>
          <a:p>
            <a:pPr marL="0" marR="0" lvl="0" indent="127000" algn="l" rtl="0">
              <a:spcBef>
                <a:spcPts val="0"/>
              </a:spcBef>
              <a:spcAft>
                <a:spcPts val="0"/>
              </a:spcAft>
              <a:buSzPct val="25000"/>
              <a:buNone/>
            </a:pPr>
            <a:r>
              <a:rPr lang="en-US" sz="2000" b="0" i="0" u="none" strike="noStrike" cap="none" baseline="0" dirty="0" smtClean="0">
                <a:solidFill>
                  <a:schemeClr val="dk1"/>
                </a:solidFill>
                <a:latin typeface="Calibri"/>
                <a:ea typeface="Calibri"/>
                <a:cs typeface="Calibri"/>
                <a:sym typeface="Calibri"/>
              </a:rPr>
              <a:t>Geography</a:t>
            </a:r>
            <a:endParaRPr lang="en-US" sz="2000" b="0" i="0" u="none" strike="noStrike" cap="none" baseline="0" dirty="0">
              <a:solidFill>
                <a:schemeClr val="dk1"/>
              </a:solidFill>
              <a:latin typeface="Calibri"/>
              <a:ea typeface="Calibri"/>
              <a:cs typeface="Calibri"/>
              <a:sym typeface="Calibri"/>
            </a:endParaRPr>
          </a:p>
          <a:p>
            <a:pPr marL="0" marR="0" lvl="0" indent="127000" algn="l" rtl="0">
              <a:spcBef>
                <a:spcPts val="0"/>
              </a:spcBef>
              <a:spcAft>
                <a:spcPts val="0"/>
              </a:spcAft>
              <a:buSzPct val="25000"/>
              <a:buNone/>
            </a:pPr>
            <a:r>
              <a:rPr lang="en-US" sz="2000" b="0" i="0" u="none" strike="noStrike" cap="none" baseline="0" dirty="0">
                <a:solidFill>
                  <a:schemeClr val="dk1"/>
                </a:solidFill>
                <a:latin typeface="Calibri"/>
                <a:ea typeface="Calibri"/>
                <a:cs typeface="Calibri"/>
                <a:sym typeface="Calibri"/>
              </a:rPr>
              <a:t>History </a:t>
            </a:r>
          </a:p>
          <a:p>
            <a:pPr marL="0" marR="0" lvl="0" indent="127000" algn="l" rtl="0">
              <a:spcBef>
                <a:spcPts val="0"/>
              </a:spcBef>
              <a:spcAft>
                <a:spcPts val="0"/>
              </a:spcAft>
              <a:buSzPct val="25000"/>
              <a:buNone/>
            </a:pPr>
            <a:r>
              <a:rPr lang="en-US" sz="2000" b="0" i="0" u="none" strike="noStrike" cap="none" baseline="0" dirty="0">
                <a:solidFill>
                  <a:schemeClr val="dk1"/>
                </a:solidFill>
                <a:latin typeface="Calibri"/>
                <a:ea typeface="Calibri"/>
                <a:cs typeface="Calibri"/>
                <a:sym typeface="Calibri"/>
              </a:rPr>
              <a:t>Kinesiology</a:t>
            </a:r>
          </a:p>
          <a:p>
            <a:pPr marL="0" marR="0" lvl="0" indent="127000" algn="l" rtl="0">
              <a:spcBef>
                <a:spcPts val="0"/>
              </a:spcBef>
              <a:spcAft>
                <a:spcPts val="0"/>
              </a:spcAft>
              <a:buSzPct val="25000"/>
              <a:buNone/>
            </a:pPr>
            <a:r>
              <a:rPr lang="en-US" sz="2000" b="0" i="0" u="none" strike="noStrike" cap="none" baseline="0" dirty="0">
                <a:solidFill>
                  <a:schemeClr val="dk1"/>
                </a:solidFill>
                <a:latin typeface="Calibri"/>
                <a:ea typeface="Calibri"/>
                <a:cs typeface="Calibri"/>
                <a:sym typeface="Calibri"/>
              </a:rPr>
              <a:t>Math</a:t>
            </a:r>
          </a:p>
          <a:p>
            <a:pPr marL="0" marR="0" lvl="0" indent="127000" algn="l" rtl="0">
              <a:spcBef>
                <a:spcPts val="0"/>
              </a:spcBef>
              <a:spcAft>
                <a:spcPts val="0"/>
              </a:spcAft>
              <a:buSzPct val="25000"/>
              <a:buNone/>
            </a:pPr>
            <a:r>
              <a:rPr lang="en-US" sz="2000" b="0" i="0" u="none" strike="noStrike" cap="none" baseline="0" dirty="0">
                <a:solidFill>
                  <a:schemeClr val="dk1"/>
                </a:solidFill>
                <a:latin typeface="Calibri"/>
                <a:ea typeface="Calibri"/>
                <a:cs typeface="Calibri"/>
                <a:sym typeface="Calibri"/>
              </a:rPr>
              <a:t>Music</a:t>
            </a:r>
          </a:p>
          <a:p>
            <a:pPr marL="0" marR="0" lvl="0" indent="127000" algn="l" rtl="0">
              <a:spcBef>
                <a:spcPts val="0"/>
              </a:spcBef>
              <a:spcAft>
                <a:spcPts val="0"/>
              </a:spcAft>
              <a:buSzPct val="25000"/>
              <a:buNone/>
            </a:pPr>
            <a:r>
              <a:rPr lang="en-US" sz="2000" b="0" i="0" u="none" strike="noStrike" cap="none" baseline="0" dirty="0">
                <a:solidFill>
                  <a:schemeClr val="dk1"/>
                </a:solidFill>
                <a:latin typeface="Calibri"/>
                <a:ea typeface="Calibri"/>
                <a:cs typeface="Calibri"/>
                <a:sym typeface="Calibri"/>
              </a:rPr>
              <a:t>Philosophy</a:t>
            </a:r>
          </a:p>
          <a:p>
            <a:pPr marL="0" marR="0" lvl="0" indent="127000" algn="l" rtl="0">
              <a:spcBef>
                <a:spcPts val="0"/>
              </a:spcBef>
              <a:spcAft>
                <a:spcPts val="0"/>
              </a:spcAft>
              <a:buSzPct val="25000"/>
              <a:buNone/>
            </a:pPr>
            <a:r>
              <a:rPr lang="en-US" sz="2000" b="0" i="0" u="none" strike="noStrike" cap="none" baseline="0" dirty="0">
                <a:solidFill>
                  <a:schemeClr val="dk1"/>
                </a:solidFill>
                <a:latin typeface="Calibri"/>
                <a:ea typeface="Calibri"/>
                <a:cs typeface="Calibri"/>
                <a:sym typeface="Calibri"/>
              </a:rPr>
              <a:t>Physics</a:t>
            </a:r>
          </a:p>
          <a:p>
            <a:pPr marL="0" marR="0" lvl="0" indent="127000" algn="l" rtl="0">
              <a:spcBef>
                <a:spcPts val="0"/>
              </a:spcBef>
              <a:spcAft>
                <a:spcPts val="0"/>
              </a:spcAft>
              <a:buSzPct val="25000"/>
              <a:buNone/>
            </a:pPr>
            <a:r>
              <a:rPr lang="en-US" sz="2000" b="0" i="0" u="none" strike="noStrike" cap="none" baseline="0" dirty="0">
                <a:solidFill>
                  <a:schemeClr val="dk1"/>
                </a:solidFill>
                <a:latin typeface="Calibri"/>
                <a:ea typeface="Calibri"/>
                <a:cs typeface="Calibri"/>
                <a:sym typeface="Calibri"/>
              </a:rPr>
              <a:t>Political Science</a:t>
            </a:r>
          </a:p>
          <a:p>
            <a:pPr marL="0" marR="0" lvl="0" indent="127000" algn="l" rtl="0">
              <a:spcBef>
                <a:spcPts val="0"/>
              </a:spcBef>
              <a:spcAft>
                <a:spcPts val="0"/>
              </a:spcAft>
              <a:buSzPct val="25000"/>
              <a:buNone/>
            </a:pPr>
            <a:r>
              <a:rPr lang="en-US" sz="2000" b="0" i="0" u="none" strike="noStrike" cap="none" baseline="0" dirty="0">
                <a:solidFill>
                  <a:schemeClr val="dk1"/>
                </a:solidFill>
                <a:latin typeface="Calibri"/>
                <a:ea typeface="Calibri"/>
                <a:cs typeface="Calibri"/>
                <a:sym typeface="Calibri"/>
              </a:rPr>
              <a:t>Psychology</a:t>
            </a:r>
          </a:p>
          <a:p>
            <a:pPr marL="0" marR="0" lvl="0" indent="127000" algn="l" rtl="0">
              <a:spcBef>
                <a:spcPts val="0"/>
              </a:spcBef>
              <a:spcAft>
                <a:spcPts val="0"/>
              </a:spcAft>
              <a:buSzPct val="25000"/>
              <a:buNone/>
            </a:pPr>
            <a:r>
              <a:rPr lang="en-US" sz="2000" b="0" i="0" u="none" strike="noStrike" cap="none" baseline="0" dirty="0">
                <a:solidFill>
                  <a:schemeClr val="dk1"/>
                </a:solidFill>
                <a:latin typeface="Calibri"/>
                <a:ea typeface="Calibri"/>
                <a:cs typeface="Calibri"/>
                <a:sym typeface="Calibri"/>
              </a:rPr>
              <a:t>Sociology</a:t>
            </a:r>
          </a:p>
          <a:p>
            <a:pPr marL="0" marR="0" lvl="0" indent="127000" algn="l" rtl="0">
              <a:spcBef>
                <a:spcPts val="0"/>
              </a:spcBef>
              <a:spcAft>
                <a:spcPts val="0"/>
              </a:spcAft>
              <a:buSzPct val="25000"/>
              <a:buNone/>
            </a:pPr>
            <a:r>
              <a:rPr lang="en-US" sz="2000" b="0" i="0" u="none" strike="noStrike" cap="none" baseline="0" dirty="0">
                <a:solidFill>
                  <a:schemeClr val="dk1"/>
                </a:solidFill>
                <a:latin typeface="Calibri"/>
                <a:ea typeface="Calibri"/>
                <a:cs typeface="Calibri"/>
                <a:sym typeface="Calibri"/>
              </a:rPr>
              <a:t>Spanish</a:t>
            </a:r>
          </a:p>
          <a:p>
            <a:pPr marL="0" marR="0" lvl="0" indent="127000" algn="l" rtl="0">
              <a:spcBef>
                <a:spcPts val="0"/>
              </a:spcBef>
              <a:spcAft>
                <a:spcPts val="0"/>
              </a:spcAft>
              <a:buSzPct val="25000"/>
              <a:buNone/>
            </a:pPr>
            <a:r>
              <a:rPr lang="en-US" sz="2000" b="0" i="0" u="none" strike="noStrike" cap="none" baseline="0" dirty="0">
                <a:solidFill>
                  <a:schemeClr val="dk1"/>
                </a:solidFill>
                <a:latin typeface="Calibri"/>
                <a:ea typeface="Calibri"/>
                <a:cs typeface="Calibri"/>
                <a:sym typeface="Calibri"/>
              </a:rPr>
              <a:t>Statistics</a:t>
            </a:r>
          </a:p>
        </p:txBody>
      </p:sp>
      <p:sp>
        <p:nvSpPr>
          <p:cNvPr id="7" name="Shape 294"/>
          <p:cNvSpPr txBox="1"/>
          <p:nvPr/>
        </p:nvSpPr>
        <p:spPr>
          <a:xfrm>
            <a:off x="1219200" y="2627664"/>
            <a:ext cx="2712139" cy="3928039"/>
          </a:xfrm>
          <a:prstGeom prst="rect">
            <a:avLst/>
          </a:prstGeom>
          <a:noFill/>
          <a:ln>
            <a:noFill/>
          </a:ln>
        </p:spPr>
        <p:txBody>
          <a:bodyPr lIns="91425" tIns="45700" rIns="91425" bIns="45700" anchor="t" anchorCtr="0">
            <a:noAutofit/>
          </a:bodyPr>
          <a:lstStyle/>
          <a:p>
            <a:pPr lvl="0" indent="127000">
              <a:buSzPct val="25000"/>
            </a:pPr>
            <a:r>
              <a:rPr lang="en-US" sz="2000" dirty="0" smtClean="0">
                <a:solidFill>
                  <a:schemeClr val="dk1"/>
                </a:solidFill>
                <a:latin typeface="Calibri"/>
                <a:ea typeface="Calibri"/>
                <a:cs typeface="Calibri"/>
                <a:sym typeface="Calibri"/>
              </a:rPr>
              <a:t>Accounting</a:t>
            </a:r>
            <a:endParaRPr lang="en-US" sz="2000" dirty="0">
              <a:solidFill>
                <a:schemeClr val="dk1"/>
              </a:solidFill>
              <a:latin typeface="Calibri"/>
              <a:ea typeface="Calibri"/>
              <a:cs typeface="Calibri"/>
              <a:sym typeface="Calibri"/>
            </a:endParaRPr>
          </a:p>
          <a:p>
            <a:pPr lvl="0" indent="127000">
              <a:buSzPct val="25000"/>
            </a:pPr>
            <a:r>
              <a:rPr lang="en-US" sz="2000" dirty="0">
                <a:solidFill>
                  <a:schemeClr val="dk1"/>
                </a:solidFill>
                <a:latin typeface="Calibri"/>
                <a:ea typeface="Calibri"/>
                <a:cs typeface="Calibri"/>
                <a:sym typeface="Calibri"/>
              </a:rPr>
              <a:t>Art History</a:t>
            </a:r>
          </a:p>
          <a:p>
            <a:pPr lvl="0" indent="127000">
              <a:buSzPct val="25000"/>
            </a:pPr>
            <a:r>
              <a:rPr lang="en-US" sz="2000" dirty="0">
                <a:solidFill>
                  <a:schemeClr val="dk1"/>
                </a:solidFill>
                <a:latin typeface="Calibri"/>
                <a:ea typeface="Calibri"/>
                <a:cs typeface="Calibri"/>
                <a:sym typeface="Calibri"/>
              </a:rPr>
              <a:t>Biology </a:t>
            </a:r>
          </a:p>
          <a:p>
            <a:pPr lvl="0" indent="127000">
              <a:buSzPct val="25000"/>
            </a:pPr>
            <a:r>
              <a:rPr lang="en-US" sz="2000" dirty="0">
                <a:solidFill>
                  <a:schemeClr val="dk1"/>
                </a:solidFill>
                <a:latin typeface="Calibri"/>
                <a:ea typeface="Calibri"/>
                <a:cs typeface="Calibri"/>
                <a:sym typeface="Calibri"/>
              </a:rPr>
              <a:t>Business</a:t>
            </a:r>
          </a:p>
          <a:p>
            <a:pPr lvl="0" indent="127000">
              <a:buSzPct val="25000"/>
            </a:pPr>
            <a:r>
              <a:rPr lang="en-US" sz="2000" dirty="0">
                <a:solidFill>
                  <a:schemeClr val="dk1"/>
                </a:solidFill>
                <a:latin typeface="Calibri"/>
                <a:ea typeface="Calibri"/>
                <a:cs typeface="Calibri"/>
                <a:sym typeface="Calibri"/>
              </a:rPr>
              <a:t>Chemistry</a:t>
            </a:r>
          </a:p>
          <a:p>
            <a:pPr lvl="0" indent="127000">
              <a:buSzPct val="25000"/>
            </a:pPr>
            <a:r>
              <a:rPr lang="en-US" sz="2000" dirty="0">
                <a:solidFill>
                  <a:schemeClr val="dk1"/>
                </a:solidFill>
                <a:latin typeface="Calibri"/>
                <a:ea typeface="Calibri"/>
                <a:cs typeface="Calibri"/>
                <a:sym typeface="Calibri"/>
              </a:rPr>
              <a:t>Child Development</a:t>
            </a:r>
          </a:p>
          <a:p>
            <a:pPr lvl="0" indent="127000">
              <a:buSzPct val="25000"/>
            </a:pPr>
            <a:r>
              <a:rPr lang="en-US" sz="2000" dirty="0" smtClean="0">
                <a:solidFill>
                  <a:schemeClr val="dk1"/>
                </a:solidFill>
                <a:latin typeface="Calibri"/>
                <a:ea typeface="Calibri"/>
                <a:cs typeface="Calibri"/>
                <a:sym typeface="Calibri"/>
              </a:rPr>
              <a:t>Communication</a:t>
            </a:r>
          </a:p>
          <a:p>
            <a:pPr lvl="0" indent="127000">
              <a:buSzPct val="25000"/>
            </a:pPr>
            <a:r>
              <a:rPr lang="en-US" sz="2000" dirty="0" smtClean="0">
                <a:solidFill>
                  <a:schemeClr val="dk1"/>
                </a:solidFill>
                <a:latin typeface="Calibri"/>
                <a:ea typeface="Calibri"/>
                <a:cs typeface="Calibri"/>
                <a:sym typeface="Calibri"/>
              </a:rPr>
              <a:t>Computer Science</a:t>
            </a:r>
            <a:endParaRPr lang="en-US" sz="2000" dirty="0">
              <a:solidFill>
                <a:schemeClr val="dk1"/>
              </a:solidFill>
              <a:latin typeface="Calibri"/>
              <a:ea typeface="Calibri"/>
              <a:cs typeface="Calibri"/>
              <a:sym typeface="Calibri"/>
            </a:endParaRPr>
          </a:p>
          <a:p>
            <a:pPr lvl="0" indent="127000">
              <a:buSzPct val="25000"/>
            </a:pPr>
            <a:r>
              <a:rPr lang="en-US" sz="2000" dirty="0">
                <a:solidFill>
                  <a:schemeClr val="dk1"/>
                </a:solidFill>
                <a:latin typeface="Calibri"/>
                <a:ea typeface="Calibri"/>
                <a:cs typeface="Calibri"/>
                <a:sym typeface="Calibri"/>
              </a:rPr>
              <a:t>Economics</a:t>
            </a:r>
          </a:p>
          <a:p>
            <a:pPr lvl="0" indent="127000">
              <a:buSzPct val="25000"/>
            </a:pPr>
            <a:r>
              <a:rPr lang="en-US" sz="2000" dirty="0">
                <a:solidFill>
                  <a:schemeClr val="dk1"/>
                </a:solidFill>
                <a:latin typeface="Calibri"/>
                <a:ea typeface="Calibri"/>
                <a:cs typeface="Calibri"/>
                <a:sym typeface="Calibri"/>
              </a:rPr>
              <a:t>Education</a:t>
            </a:r>
          </a:p>
          <a:p>
            <a:pPr lvl="0" indent="127000">
              <a:buSzPct val="25000"/>
            </a:pPr>
            <a:r>
              <a:rPr lang="en-US" sz="2000" dirty="0">
                <a:solidFill>
                  <a:schemeClr val="dk1"/>
                </a:solidFill>
                <a:latin typeface="Calibri"/>
                <a:ea typeface="Calibri"/>
                <a:cs typeface="Calibri"/>
                <a:sym typeface="Calibri"/>
              </a:rPr>
              <a:t>English </a:t>
            </a:r>
          </a:p>
          <a:p>
            <a:pPr lvl="0" indent="127000">
              <a:buSzPct val="25000"/>
            </a:pPr>
            <a:r>
              <a:rPr lang="en-US" sz="2000" dirty="0">
                <a:solidFill>
                  <a:schemeClr val="dk1"/>
                </a:solidFill>
                <a:latin typeface="Calibri"/>
                <a:ea typeface="Calibri"/>
                <a:cs typeface="Calibri"/>
                <a:sym typeface="Calibri"/>
              </a:rPr>
              <a:t>Electronic Media</a:t>
            </a:r>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43200" y="505941"/>
            <a:ext cx="3618810" cy="1131332"/>
          </a:xfrm>
          <a:prstGeom prst="rect">
            <a:avLst/>
          </a:prstGeom>
        </p:spPr>
      </p:pic>
      <p:sp>
        <p:nvSpPr>
          <p:cNvPr id="8" name="TextBox 7"/>
          <p:cNvSpPr txBox="1"/>
          <p:nvPr/>
        </p:nvSpPr>
        <p:spPr>
          <a:xfrm>
            <a:off x="3487408" y="6511098"/>
            <a:ext cx="1725152" cy="307777"/>
          </a:xfrm>
          <a:prstGeom prst="rect">
            <a:avLst/>
          </a:prstGeom>
          <a:noFill/>
        </p:spPr>
        <p:txBody>
          <a:bodyPr wrap="none" rtlCol="0">
            <a:spAutoFit/>
          </a:bodyPr>
          <a:lstStyle/>
          <a:p>
            <a:r>
              <a:rPr lang="en-US" sz="1400" dirty="0" smtClean="0"/>
              <a:t>http://cool4ed.org</a:t>
            </a:r>
            <a:endParaRPr lang="en-US" sz="1400" dirty="0"/>
          </a:p>
        </p:txBody>
      </p:sp>
    </p:spTree>
    <p:extLst>
      <p:ext uri="{BB962C8B-B14F-4D97-AF65-F5344CB8AC3E}">
        <p14:creationId xmlns:p14="http://schemas.microsoft.com/office/powerpoint/2010/main" val="170920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Peer Reviewed Open Textbooks</a:t>
            </a:r>
            <a:endParaRPr lang="en-US" sz="4000" dirty="0"/>
          </a:p>
        </p:txBody>
      </p:sp>
      <p:pic>
        <p:nvPicPr>
          <p:cNvPr id="4" name="Content Placeholder 3" descr="cool4ed bio showcases.jpg"/>
          <p:cNvPicPr>
            <a:picLocks noGrp="1" noChangeAspect="1"/>
          </p:cNvPicPr>
          <p:nvPr>
            <p:ph idx="1"/>
          </p:nvPr>
        </p:nvPicPr>
        <p:blipFill>
          <a:blip r:embed="rId2" cstate="screen">
            <a:extLst>
              <a:ext uri="{28A0092B-C50C-407E-A947-70E740481C1C}">
                <a14:useLocalDpi xmlns:a14="http://schemas.microsoft.com/office/drawing/2010/main"/>
              </a:ext>
            </a:extLst>
          </a:blip>
          <a:srcRect t="-23030" b="-23030"/>
          <a:stretch>
            <a:fillRect/>
          </a:stretch>
        </p:blipFill>
        <p:spPr>
          <a:xfrm>
            <a:off x="178540" y="1295400"/>
            <a:ext cx="8965460" cy="4754563"/>
          </a:xfrm>
        </p:spPr>
      </p:pic>
      <p:sp>
        <p:nvSpPr>
          <p:cNvPr id="5" name="TextBox 4"/>
          <p:cNvSpPr txBox="1"/>
          <p:nvPr/>
        </p:nvSpPr>
        <p:spPr>
          <a:xfrm>
            <a:off x="2819400" y="6324600"/>
            <a:ext cx="4419600" cy="307777"/>
          </a:xfrm>
          <a:prstGeom prst="rect">
            <a:avLst/>
          </a:prstGeom>
          <a:noFill/>
        </p:spPr>
        <p:txBody>
          <a:bodyPr wrap="square" rtlCol="0">
            <a:spAutoFit/>
          </a:bodyPr>
          <a:lstStyle/>
          <a:p>
            <a:r>
              <a:rPr lang="en-US" sz="1400" dirty="0"/>
              <a:t>http://cool4ed.org/</a:t>
            </a:r>
            <a:r>
              <a:rPr lang="en-US" sz="1400" dirty="0" err="1"/>
              <a:t>courseshowcase.html</a:t>
            </a:r>
            <a:endParaRPr lang="en-US" sz="1400" dirty="0"/>
          </a:p>
        </p:txBody>
      </p:sp>
    </p:spTree>
    <p:extLst>
      <p:ext uri="{BB962C8B-B14F-4D97-AF65-F5344CB8AC3E}">
        <p14:creationId xmlns:p14="http://schemas.microsoft.com/office/powerpoint/2010/main" val="42797662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6934200" cy="944562"/>
          </a:xfrm>
        </p:spPr>
        <p:txBody>
          <a:bodyPr>
            <a:normAutofit/>
          </a:bodyPr>
          <a:lstStyle/>
          <a:p>
            <a:r>
              <a:rPr lang="en-US" sz="4000" dirty="0" smtClean="0"/>
              <a:t>Faculty </a:t>
            </a:r>
            <a:r>
              <a:rPr lang="en-US" sz="4000" dirty="0" smtClean="0"/>
              <a:t>Adoption Showcases</a:t>
            </a:r>
            <a:endParaRPr lang="en-US" sz="4000" dirty="0"/>
          </a:p>
        </p:txBody>
      </p:sp>
      <p:pic>
        <p:nvPicPr>
          <p:cNvPr id="6" name="Content Placeholder 5">
            <a:hlinkClick r:id="rId2"/>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673225" y="1293383"/>
            <a:ext cx="5645150" cy="1764816"/>
          </a:xfr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4800" y="3352800"/>
            <a:ext cx="8382000" cy="440448"/>
          </a:xfrm>
          <a:prstGeom prst="rect">
            <a:avLst/>
          </a:prstGeom>
        </p:spPr>
      </p:pic>
      <p:sp>
        <p:nvSpPr>
          <p:cNvPr id="11" name="TextBox 10"/>
          <p:cNvSpPr txBox="1"/>
          <p:nvPr/>
        </p:nvSpPr>
        <p:spPr>
          <a:xfrm>
            <a:off x="2286000" y="6474462"/>
            <a:ext cx="5715000" cy="307777"/>
          </a:xfrm>
          <a:prstGeom prst="rect">
            <a:avLst/>
          </a:prstGeom>
          <a:noFill/>
        </p:spPr>
        <p:txBody>
          <a:bodyPr wrap="square" rtlCol="0">
            <a:spAutoFit/>
          </a:bodyPr>
          <a:lstStyle/>
          <a:p>
            <a:r>
              <a:rPr lang="en-US" sz="1400" dirty="0"/>
              <a:t>http://cool4ed.org/</a:t>
            </a:r>
            <a:r>
              <a:rPr lang="en-US" sz="1400" dirty="0" err="1"/>
              <a:t>facultyshowcase.html</a:t>
            </a:r>
            <a:endParaRPr lang="en-US" sz="1400" dirty="0"/>
          </a:p>
        </p:txBody>
      </p:sp>
      <p:sp>
        <p:nvSpPr>
          <p:cNvPr id="5" name="TextBox 4"/>
          <p:cNvSpPr txBox="1"/>
          <p:nvPr/>
        </p:nvSpPr>
        <p:spPr>
          <a:xfrm>
            <a:off x="1066800" y="4268469"/>
            <a:ext cx="3429000" cy="1846659"/>
          </a:xfrm>
          <a:prstGeom prst="rect">
            <a:avLst/>
          </a:prstGeom>
          <a:noFill/>
        </p:spPr>
        <p:txBody>
          <a:bodyPr wrap="square" rtlCol="0">
            <a:spAutoFit/>
          </a:bodyPr>
          <a:lstStyle/>
          <a:p>
            <a:pPr marL="285750" indent="-285750">
              <a:buFont typeface="Arial"/>
              <a:buChar char="•"/>
            </a:pPr>
            <a:r>
              <a:rPr lang="en-US" sz="2400" dirty="0" smtClean="0"/>
              <a:t>Course description</a:t>
            </a:r>
          </a:p>
          <a:p>
            <a:pPr marL="285750" indent="-285750">
              <a:buFont typeface="Arial"/>
              <a:buChar char="•"/>
            </a:pPr>
            <a:r>
              <a:rPr lang="en-US" sz="2400" dirty="0" smtClean="0"/>
              <a:t>Syllabus</a:t>
            </a:r>
          </a:p>
          <a:p>
            <a:pPr marL="285750" indent="-285750">
              <a:buFont typeface="Arial"/>
              <a:buChar char="•"/>
            </a:pPr>
            <a:r>
              <a:rPr lang="en-US" sz="2400" dirty="0" smtClean="0"/>
              <a:t>Open textbook</a:t>
            </a:r>
          </a:p>
          <a:p>
            <a:pPr marL="285750" indent="-285750">
              <a:buFont typeface="Arial"/>
              <a:buChar char="•"/>
            </a:pPr>
            <a:r>
              <a:rPr lang="en-US" sz="2400" dirty="0" smtClean="0"/>
              <a:t>Ancillaries</a:t>
            </a:r>
          </a:p>
          <a:p>
            <a:r>
              <a:rPr lang="en-US" dirty="0" smtClean="0"/>
              <a:t>	</a:t>
            </a:r>
            <a:endParaRPr lang="en-US" dirty="0"/>
          </a:p>
        </p:txBody>
      </p:sp>
      <p:sp>
        <p:nvSpPr>
          <p:cNvPr id="12" name="TextBox 11"/>
          <p:cNvSpPr txBox="1"/>
          <p:nvPr/>
        </p:nvSpPr>
        <p:spPr>
          <a:xfrm>
            <a:off x="4800600" y="4268469"/>
            <a:ext cx="3733800" cy="1846659"/>
          </a:xfrm>
          <a:prstGeom prst="rect">
            <a:avLst/>
          </a:prstGeom>
          <a:noFill/>
        </p:spPr>
        <p:txBody>
          <a:bodyPr wrap="square" rtlCol="0">
            <a:spAutoFit/>
          </a:bodyPr>
          <a:lstStyle/>
          <a:p>
            <a:pPr marL="285750" indent="-285750">
              <a:buFont typeface="Arial"/>
              <a:buChar char="•"/>
            </a:pPr>
            <a:r>
              <a:rPr lang="en-US" sz="2400" dirty="0" smtClean="0"/>
              <a:t>Sample assignment</a:t>
            </a:r>
          </a:p>
          <a:p>
            <a:pPr marL="285750" indent="-285750">
              <a:buFont typeface="Arial"/>
              <a:buChar char="•"/>
            </a:pPr>
            <a:r>
              <a:rPr lang="en-US" sz="2400" dirty="0" smtClean="0"/>
              <a:t>Student feedback</a:t>
            </a:r>
          </a:p>
          <a:p>
            <a:pPr marL="285750" indent="-285750">
              <a:buFont typeface="Arial"/>
              <a:buChar char="•"/>
            </a:pPr>
            <a:r>
              <a:rPr lang="en-US" sz="2400" dirty="0" smtClean="0"/>
              <a:t>Lessons </a:t>
            </a:r>
            <a:r>
              <a:rPr lang="en-US" sz="2400" dirty="0" smtClean="0"/>
              <a:t>learned</a:t>
            </a:r>
          </a:p>
          <a:p>
            <a:pPr marL="285750" indent="-285750">
              <a:buFont typeface="Arial"/>
              <a:buChar char="•"/>
            </a:pPr>
            <a:r>
              <a:rPr lang="en-US" sz="2400" dirty="0" smtClean="0"/>
              <a:t>Faculty/college profile</a:t>
            </a:r>
            <a:endParaRPr lang="en-US" sz="2400" dirty="0" smtClean="0"/>
          </a:p>
          <a:p>
            <a:r>
              <a:rPr lang="en-US" dirty="0" smtClean="0"/>
              <a:t>	</a:t>
            </a:r>
            <a:endParaRPr lang="en-US" dirty="0"/>
          </a:p>
        </p:txBody>
      </p:sp>
    </p:spTree>
    <p:extLst>
      <p:ext uri="{BB962C8B-B14F-4D97-AF65-F5344CB8AC3E}">
        <p14:creationId xmlns:p14="http://schemas.microsoft.com/office/powerpoint/2010/main" val="2898822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609601" y="1447800"/>
            <a:ext cx="6083300" cy="4648200"/>
          </a:xfrm>
          <a:prstGeom prst="rect">
            <a:avLst/>
          </a:prstGeom>
        </p:spPr>
        <p:txBody>
          <a:bodyPr vert="horz" lIns="91438" tIns="45719" rIns="91438" bIns="45719"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lvl="1" indent="0">
              <a:buNone/>
            </a:pPr>
            <a:endParaRPr lang="en-US" sz="3200" dirty="0">
              <a:latin typeface="Arial" charset="0"/>
              <a:ea typeface="ＭＳ Ｐゴシック" charset="0"/>
            </a:endParaRPr>
          </a:p>
          <a:p>
            <a:pPr marL="0" indent="0">
              <a:buNone/>
            </a:pPr>
            <a:endParaRPr lang="en-US" dirty="0" smtClean="0">
              <a:latin typeface="Arial" charset="0"/>
              <a:ea typeface="ＭＳ Ｐゴシック" charset="0"/>
            </a:endParaRPr>
          </a:p>
          <a:p>
            <a:r>
              <a:rPr lang="en-US" dirty="0" smtClean="0">
                <a:latin typeface="Arial" charset="0"/>
                <a:ea typeface="ＭＳ Ｐゴシック" charset="0"/>
              </a:rPr>
              <a:t>Adoption of high-quality open educational resources</a:t>
            </a:r>
            <a:endParaRPr lang="en-US" dirty="0">
              <a:latin typeface="Arial" charset="0"/>
              <a:ea typeface="ＭＳ Ｐゴシック" charset="0"/>
            </a:endParaRPr>
          </a:p>
          <a:p>
            <a:r>
              <a:rPr lang="en-US" dirty="0" smtClean="0">
                <a:latin typeface="Arial" charset="0"/>
                <a:ea typeface="ＭＳ Ｐゴシック" charset="0"/>
              </a:rPr>
              <a:t>Faculty choice &amp; development</a:t>
            </a:r>
          </a:p>
          <a:p>
            <a:r>
              <a:rPr lang="en-US" dirty="0" smtClean="0">
                <a:latin typeface="Arial" charset="0"/>
                <a:ea typeface="ＭＳ Ｐゴシック" charset="0"/>
              </a:rPr>
              <a:t>Student success</a:t>
            </a:r>
            <a:endParaRPr lang="en-US" dirty="0">
              <a:latin typeface="Arial" charset="0"/>
              <a:ea typeface="ＭＳ Ｐゴシック" charset="0"/>
            </a:endParaRPr>
          </a:p>
        </p:txBody>
      </p:sp>
      <p:pic>
        <p:nvPicPr>
          <p:cNvPr id="8" name="Content Placeholder 3" descr="CCCOER-noOEC.jpg"/>
          <p:cNvPicPr>
            <a:picLocks noChangeAspect="1"/>
          </p:cNvPicPr>
          <p:nvPr/>
        </p:nvPicPr>
        <p:blipFill>
          <a:blip r:embed="rId3" cstate="screen">
            <a:extLst>
              <a:ext uri="{28A0092B-C50C-407E-A947-70E740481C1C}">
                <a14:useLocalDpi xmlns:a14="http://schemas.microsoft.com/office/drawing/2010/main"/>
              </a:ext>
            </a:extLst>
          </a:blip>
          <a:srcRect l="-3357" r="-3357"/>
          <a:stretch>
            <a:fillRect/>
          </a:stretch>
        </p:blipFill>
        <p:spPr>
          <a:xfrm>
            <a:off x="381000" y="985104"/>
            <a:ext cx="2400716" cy="1320301"/>
          </a:xfrm>
          <a:prstGeom prst="rect">
            <a:avLst/>
          </a:prstGeom>
        </p:spPr>
      </p:pic>
      <p:sp>
        <p:nvSpPr>
          <p:cNvPr id="22529" name="Title 1"/>
          <p:cNvSpPr>
            <a:spLocks noGrp="1"/>
          </p:cNvSpPr>
          <p:nvPr>
            <p:ph type="title"/>
          </p:nvPr>
        </p:nvSpPr>
        <p:spPr>
          <a:xfrm>
            <a:off x="-12700" y="581876"/>
            <a:ext cx="8229600" cy="1143000"/>
          </a:xfrm>
        </p:spPr>
        <p:txBody>
          <a:bodyPr>
            <a:noAutofit/>
          </a:bodyPr>
          <a:lstStyle/>
          <a:p>
            <a:r>
              <a:rPr lang="en-US" sz="3600" dirty="0">
                <a:latin typeface="Arial" charset="0"/>
                <a:ea typeface="ＭＳ Ｐゴシック" charset="0"/>
                <a:cs typeface="ＭＳ Ｐゴシック" charset="0"/>
              </a:rPr>
              <a:t>      Community College Consortium</a:t>
            </a:r>
            <a:br>
              <a:rPr lang="en-US" sz="3600" dirty="0">
                <a:latin typeface="Arial" charset="0"/>
                <a:ea typeface="ＭＳ Ｐゴシック" charset="0"/>
                <a:cs typeface="ＭＳ Ｐゴシック" charset="0"/>
              </a:rPr>
            </a:br>
            <a:r>
              <a:rPr lang="en-US" sz="3600">
                <a:latin typeface="Arial" charset="0"/>
                <a:ea typeface="ＭＳ Ｐゴシック" charset="0"/>
                <a:cs typeface="ＭＳ Ｐゴシック" charset="0"/>
              </a:rPr>
              <a:t>for </a:t>
            </a:r>
            <a:r>
              <a:rPr lang="en-US" sz="3600" smtClean="0">
                <a:latin typeface="Arial" charset="0"/>
                <a:ea typeface="ＭＳ Ｐゴシック" charset="0"/>
                <a:cs typeface="ＭＳ Ｐゴシック" charset="0"/>
              </a:rPr>
              <a:t>OER</a:t>
            </a:r>
            <a:endParaRPr lang="en-US" sz="3600" dirty="0">
              <a:latin typeface="Arial" charset="0"/>
              <a:ea typeface="ＭＳ Ｐゴシック" charset="0"/>
              <a:cs typeface="ＭＳ Ｐゴシック" charset="0"/>
            </a:endParaRPr>
          </a:p>
        </p:txBody>
      </p:sp>
      <p:sp>
        <p:nvSpPr>
          <p:cNvPr id="22530" name="Footer Placeholder 3"/>
          <p:cNvSpPr>
            <a:spLocks noGrp="1"/>
          </p:cNvSpPr>
          <p:nvPr>
            <p:ph type="ftr" sz="quarter" idx="11"/>
          </p:nvPr>
        </p:nvSpPr>
        <p:spPr bwMode="auto">
          <a:xfrm>
            <a:off x="1447800" y="6019803"/>
            <a:ext cx="5638800" cy="4413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31" indent="-285743" eaLnBrk="0" hangingPunct="0">
              <a:defRPr sz="2400">
                <a:solidFill>
                  <a:schemeClr val="tx1"/>
                </a:solidFill>
                <a:latin typeface="Arial" charset="0"/>
                <a:ea typeface="ＭＳ Ｐゴシック" charset="0"/>
              </a:defRPr>
            </a:lvl2pPr>
            <a:lvl3pPr marL="1142972" indent="-228594" eaLnBrk="0" hangingPunct="0">
              <a:defRPr sz="2400">
                <a:solidFill>
                  <a:schemeClr val="tx1"/>
                </a:solidFill>
                <a:latin typeface="Arial" charset="0"/>
                <a:ea typeface="ＭＳ Ｐゴシック" charset="0"/>
              </a:defRPr>
            </a:lvl3pPr>
            <a:lvl4pPr marL="1600160" indent="-228594" eaLnBrk="0" hangingPunct="0">
              <a:defRPr sz="2400">
                <a:solidFill>
                  <a:schemeClr val="tx1"/>
                </a:solidFill>
                <a:latin typeface="Arial" charset="0"/>
                <a:ea typeface="ＭＳ Ｐゴシック" charset="0"/>
              </a:defRPr>
            </a:lvl4pPr>
            <a:lvl5pPr marL="2057348" indent="-228594" eaLnBrk="0" hangingPunct="0">
              <a:defRPr sz="2400">
                <a:solidFill>
                  <a:schemeClr val="tx1"/>
                </a:solidFill>
                <a:latin typeface="Arial" charset="0"/>
                <a:ea typeface="ＭＳ Ｐゴシック" charset="0"/>
              </a:defRPr>
            </a:lvl5pPr>
            <a:lvl6pPr marL="2514537" indent="-228594" eaLnBrk="0" fontAlgn="base" hangingPunct="0">
              <a:spcBef>
                <a:spcPct val="0"/>
              </a:spcBef>
              <a:spcAft>
                <a:spcPct val="0"/>
              </a:spcAft>
              <a:defRPr sz="2400">
                <a:solidFill>
                  <a:schemeClr val="tx1"/>
                </a:solidFill>
                <a:latin typeface="Arial" charset="0"/>
                <a:ea typeface="ＭＳ Ｐゴシック" charset="0"/>
              </a:defRPr>
            </a:lvl6pPr>
            <a:lvl7pPr marL="2971726" indent="-228594" eaLnBrk="0" fontAlgn="base" hangingPunct="0">
              <a:spcBef>
                <a:spcPct val="0"/>
              </a:spcBef>
              <a:spcAft>
                <a:spcPct val="0"/>
              </a:spcAft>
              <a:defRPr sz="2400">
                <a:solidFill>
                  <a:schemeClr val="tx1"/>
                </a:solidFill>
                <a:latin typeface="Arial" charset="0"/>
                <a:ea typeface="ＭＳ Ｐゴシック" charset="0"/>
              </a:defRPr>
            </a:lvl7pPr>
            <a:lvl8pPr marL="3428915" indent="-228594" eaLnBrk="0" fontAlgn="base" hangingPunct="0">
              <a:spcBef>
                <a:spcPct val="0"/>
              </a:spcBef>
              <a:spcAft>
                <a:spcPct val="0"/>
              </a:spcAft>
              <a:defRPr sz="2400">
                <a:solidFill>
                  <a:schemeClr val="tx1"/>
                </a:solidFill>
                <a:latin typeface="Arial" charset="0"/>
                <a:ea typeface="ＭＳ Ｐゴシック" charset="0"/>
              </a:defRPr>
            </a:lvl8pPr>
            <a:lvl9pPr marL="3886103" indent="-22859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smtClean="0"/>
              <a:t>http://</a:t>
            </a:r>
            <a:r>
              <a:rPr lang="en-US" sz="2000" dirty="0" err="1" smtClean="0"/>
              <a:t>oerconsortium.org</a:t>
            </a:r>
            <a:endParaRPr lang="en-US" sz="2000" dirty="0"/>
          </a:p>
        </p:txBody>
      </p:sp>
      <p:pic>
        <p:nvPicPr>
          <p:cNvPr id="10" name="Picture 9" descr="Come In, We're Open gary simmons cc-by-nc-sa flickr.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035802" y="1371600"/>
            <a:ext cx="1574798" cy="2362200"/>
          </a:xfrm>
          <a:prstGeom prst="rect">
            <a:avLst/>
          </a:prstGeom>
        </p:spPr>
      </p:pic>
      <p:sp>
        <p:nvSpPr>
          <p:cNvPr id="11" name="TextBox 10"/>
          <p:cNvSpPr txBox="1"/>
          <p:nvPr/>
        </p:nvSpPr>
        <p:spPr>
          <a:xfrm>
            <a:off x="7086600" y="3835400"/>
            <a:ext cx="1737683" cy="830995"/>
          </a:xfrm>
          <a:prstGeom prst="rect">
            <a:avLst/>
          </a:prstGeom>
          <a:noFill/>
        </p:spPr>
        <p:txBody>
          <a:bodyPr wrap="square" lIns="91438" tIns="45719" rIns="91438" bIns="45719" rtlCol="0">
            <a:spAutoFit/>
          </a:bodyPr>
          <a:lstStyle/>
          <a:p>
            <a:pPr algn="ctr"/>
            <a:r>
              <a:rPr lang="en-US" sz="1200" dirty="0" smtClean="0"/>
              <a:t>Image: Come </a:t>
            </a:r>
            <a:r>
              <a:rPr lang="en-US" sz="1200" dirty="0"/>
              <a:t>In, We're </a:t>
            </a:r>
            <a:r>
              <a:rPr lang="en-US" sz="1200" dirty="0" smtClean="0"/>
              <a:t>Open by Gary </a:t>
            </a:r>
            <a:r>
              <a:rPr lang="en-US" sz="1200" dirty="0"/>
              <a:t>S</a:t>
            </a:r>
            <a:r>
              <a:rPr lang="en-US" sz="1200" dirty="0" smtClean="0"/>
              <a:t>immons </a:t>
            </a:r>
            <a:r>
              <a:rPr lang="en-US" sz="1200" dirty="0"/>
              <a:t>cc-by-</a:t>
            </a:r>
            <a:r>
              <a:rPr lang="en-US" sz="1200" dirty="0" err="1"/>
              <a:t>nc</a:t>
            </a:r>
            <a:r>
              <a:rPr lang="en-US" sz="1200" dirty="0"/>
              <a:t>-</a:t>
            </a:r>
            <a:r>
              <a:rPr lang="en-US" sz="1200" dirty="0" err="1"/>
              <a:t>sa</a:t>
            </a:r>
            <a:r>
              <a:rPr lang="en-US" sz="1200" dirty="0"/>
              <a:t> </a:t>
            </a:r>
            <a:r>
              <a:rPr lang="en-US" sz="1200" dirty="0" err="1">
                <a:latin typeface="Arial"/>
                <a:cs typeface="Arial"/>
              </a:rPr>
              <a:t>flickr</a:t>
            </a:r>
            <a:endParaRPr lang="en-US" sz="1200" dirty="0">
              <a:latin typeface="Arial"/>
              <a:cs typeface="Arial"/>
            </a:endParaRPr>
          </a:p>
        </p:txBody>
      </p:sp>
    </p:spTree>
    <p:extLst>
      <p:ext uri="{BB962C8B-B14F-4D97-AF65-F5344CB8AC3E}">
        <p14:creationId xmlns:p14="http://schemas.microsoft.com/office/powerpoint/2010/main" val="4434821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93000"/>
              </a:lnSpc>
              <a:spcBef>
                <a:spcPts val="0"/>
              </a:spcBef>
              <a:spcAft>
                <a:spcPts val="0"/>
              </a:spcAft>
              <a:buClr>
                <a:srgbClr val="000000"/>
              </a:buClr>
              <a:buSzPct val="25000"/>
              <a:buFont typeface="Arial"/>
              <a:buNone/>
            </a:pPr>
            <a:endParaRPr lang="en-US" sz="4000" b="0" i="0" u="sng" strike="noStrike" cap="none" dirty="0">
              <a:solidFill>
                <a:schemeClr val="hlink"/>
              </a:solidFill>
              <a:latin typeface="Arial"/>
              <a:ea typeface="Arial"/>
              <a:cs typeface="Arial"/>
              <a:sym typeface="Arial"/>
              <a:hlinkClick r:id="rId3"/>
            </a:endParaRPr>
          </a:p>
        </p:txBody>
      </p:sp>
      <p:sp>
        <p:nvSpPr>
          <p:cNvPr id="285" name="Shape 285"/>
          <p:cNvSpPr/>
          <p:nvPr/>
        </p:nvSpPr>
        <p:spPr>
          <a:xfrm>
            <a:off x="479770" y="1531762"/>
            <a:ext cx="8229598" cy="5614972"/>
          </a:xfrm>
          <a:custGeom>
            <a:avLst/>
            <a:gdLst/>
            <a:ahLst/>
            <a:cxnLst/>
            <a:rect l="0" t="0" r="0" b="0"/>
            <a:pathLst>
              <a:path w="21600" h="21600" extrusionOk="0">
                <a:moveTo>
                  <a:pt x="0" y="0"/>
                </a:moveTo>
                <a:lnTo>
                  <a:pt x="21600" y="0"/>
                </a:lnTo>
                <a:lnTo>
                  <a:pt x="21600" y="21600"/>
                </a:lnTo>
                <a:lnTo>
                  <a:pt x="0" y="21600"/>
                </a:lnTo>
                <a:lnTo>
                  <a:pt x="0" y="0"/>
                </a:lnTo>
                <a:close/>
              </a:path>
            </a:pathLst>
          </a:custGeom>
          <a:noFill/>
          <a:ln>
            <a:noFill/>
          </a:ln>
        </p:spPr>
        <p:txBody>
          <a:bodyPr lIns="81625" tIns="40800" rIns="81625" bIns="40800" anchor="t" anchorCtr="0">
            <a:noAutofit/>
          </a:bodyPr>
          <a:lstStyle/>
          <a:p>
            <a:pPr marL="0" marR="0" lvl="0" indent="0" algn="l" rtl="0">
              <a:lnSpc>
                <a:spcPct val="120000"/>
              </a:lnSpc>
              <a:spcBef>
                <a:spcPts val="0"/>
              </a:spcBef>
              <a:spcAft>
                <a:spcPts val="0"/>
              </a:spcAft>
              <a:buClr>
                <a:schemeClr val="dk1"/>
              </a:buClr>
              <a:buSzPct val="25000"/>
              <a:buFont typeface="Arial"/>
              <a:buNone/>
            </a:pPr>
            <a:r>
              <a:rPr lang="en-US" sz="6600" b="0" i="0" u="none" strike="noStrike" cap="none" dirty="0">
                <a:solidFill>
                  <a:srgbClr val="FFFFFF"/>
                </a:solidFill>
                <a:latin typeface="Arial"/>
                <a:ea typeface="Arial"/>
                <a:cs typeface="Arial"/>
                <a:sym typeface="Arial"/>
              </a:rPr>
              <a:t>$13 MILLION+ SAVED!</a:t>
            </a:r>
          </a:p>
          <a:p>
            <a:pPr marL="0" marR="0" lvl="0" indent="0" algn="l" rtl="0">
              <a:lnSpc>
                <a:spcPct val="93000"/>
              </a:lnSpc>
              <a:spcBef>
                <a:spcPts val="0"/>
              </a:spcBef>
              <a:spcAft>
                <a:spcPts val="0"/>
              </a:spcAft>
              <a:buClr>
                <a:srgbClr val="000000"/>
              </a:buClr>
              <a:buFont typeface="Arial"/>
              <a:buNone/>
            </a:pPr>
            <a:endParaRPr sz="2900" b="0" i="0" u="none" strike="noStrike" cap="none" dirty="0">
              <a:solidFill>
                <a:srgbClr val="000000"/>
              </a:solidFill>
              <a:latin typeface="Calibri"/>
              <a:ea typeface="Calibri"/>
              <a:cs typeface="Calibri"/>
              <a:sym typeface="Calibri"/>
            </a:endParaRPr>
          </a:p>
          <a:p>
            <a:pPr marL="0" marR="0" lvl="0" indent="0" algn="l" rtl="0">
              <a:lnSpc>
                <a:spcPct val="93000"/>
              </a:lnSpc>
              <a:spcBef>
                <a:spcPts val="1863"/>
              </a:spcBef>
              <a:spcAft>
                <a:spcPts val="0"/>
              </a:spcAft>
              <a:buClr>
                <a:srgbClr val="000000"/>
              </a:buClr>
              <a:buFont typeface="Arial"/>
              <a:buNone/>
            </a:pPr>
            <a:endParaRPr sz="2900" b="0" i="0" u="none" strike="noStrike" cap="none" dirty="0">
              <a:solidFill>
                <a:srgbClr val="000000"/>
              </a:solidFill>
              <a:latin typeface="Calibri"/>
              <a:ea typeface="Calibri"/>
              <a:cs typeface="Calibri"/>
              <a:sym typeface="Calibri"/>
            </a:endParaRPr>
          </a:p>
          <a:p>
            <a:pPr marL="0" marR="0" lvl="0" indent="0" algn="l" rtl="0">
              <a:lnSpc>
                <a:spcPct val="93000"/>
              </a:lnSpc>
              <a:spcBef>
                <a:spcPts val="1863"/>
              </a:spcBef>
              <a:spcAft>
                <a:spcPts val="0"/>
              </a:spcAft>
              <a:buClr>
                <a:srgbClr val="000000"/>
              </a:buClr>
              <a:buFont typeface="Arial"/>
              <a:buNone/>
            </a:pPr>
            <a:endParaRPr sz="2900" b="0" i="0" u="none" strike="noStrike" cap="none" dirty="0">
              <a:solidFill>
                <a:srgbClr val="000000"/>
              </a:solidFill>
              <a:latin typeface="Calibri"/>
              <a:ea typeface="Calibri"/>
              <a:cs typeface="Calibri"/>
              <a:sym typeface="Calibri"/>
            </a:endParaRPr>
          </a:p>
          <a:p>
            <a:pPr marL="0" marR="0" lvl="0" indent="0" algn="l" rtl="0">
              <a:lnSpc>
                <a:spcPct val="93000"/>
              </a:lnSpc>
              <a:spcBef>
                <a:spcPts val="1863"/>
              </a:spcBef>
              <a:spcAft>
                <a:spcPts val="0"/>
              </a:spcAft>
              <a:buClr>
                <a:srgbClr val="000000"/>
              </a:buClr>
              <a:buFont typeface="Arial"/>
              <a:buNone/>
            </a:pPr>
            <a:endParaRPr sz="2900" b="0" i="0" u="none" strike="noStrike" cap="none" dirty="0">
              <a:solidFill>
                <a:srgbClr val="000000"/>
              </a:solidFill>
              <a:latin typeface="Calibri"/>
              <a:ea typeface="Calibri"/>
              <a:cs typeface="Calibri"/>
              <a:sym typeface="Calibri"/>
            </a:endParaRPr>
          </a:p>
          <a:p>
            <a:pPr marL="0" marR="0" lvl="0" indent="0" algn="l" rtl="0">
              <a:lnSpc>
                <a:spcPct val="93000"/>
              </a:lnSpc>
              <a:spcBef>
                <a:spcPts val="4163"/>
              </a:spcBef>
              <a:spcAft>
                <a:spcPts val="0"/>
              </a:spcAft>
              <a:buClr>
                <a:srgbClr val="000000"/>
              </a:buClr>
              <a:buFont typeface="Arial"/>
              <a:buNone/>
            </a:pPr>
            <a:endParaRPr sz="29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4163"/>
              </a:spcBef>
              <a:spcAft>
                <a:spcPts val="0"/>
              </a:spcAft>
              <a:buClr>
                <a:srgbClr val="000000"/>
              </a:buClr>
              <a:buFont typeface="Arial"/>
              <a:buNone/>
            </a:pPr>
            <a:endParaRPr sz="1800" b="1" i="0" u="none" strike="noStrike" cap="none" dirty="0">
              <a:solidFill>
                <a:srgbClr val="000000"/>
              </a:solidFill>
              <a:latin typeface="Calibri"/>
              <a:ea typeface="Calibri"/>
              <a:cs typeface="Calibri"/>
              <a:sym typeface="Calibri"/>
            </a:endParaRPr>
          </a:p>
          <a:p>
            <a:pPr marL="0" marR="0" lvl="0" indent="0" algn="ctr" rtl="0">
              <a:lnSpc>
                <a:spcPct val="100000"/>
              </a:lnSpc>
              <a:spcBef>
                <a:spcPts val="4163"/>
              </a:spcBef>
              <a:spcAft>
                <a:spcPts val="1288"/>
              </a:spcAft>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  </a:t>
            </a:r>
          </a:p>
        </p:txBody>
      </p:sp>
      <p:grpSp>
        <p:nvGrpSpPr>
          <p:cNvPr id="286" name="Shape 286"/>
          <p:cNvGrpSpPr/>
          <p:nvPr/>
        </p:nvGrpSpPr>
        <p:grpSpPr>
          <a:xfrm>
            <a:off x="355621" y="1834045"/>
            <a:ext cx="6076006" cy="1367403"/>
            <a:chOff x="1523379" y="3648239"/>
            <a:chExt cx="6953543" cy="1614598"/>
          </a:xfrm>
        </p:grpSpPr>
        <p:pic>
          <p:nvPicPr>
            <p:cNvPr id="287" name="Shape 287"/>
            <p:cNvPicPr preferRelativeResize="0"/>
            <p:nvPr/>
          </p:nvPicPr>
          <p:blipFill rotWithShape="1">
            <a:blip r:embed="rId4">
              <a:alphaModFix/>
            </a:blip>
            <a:srcRect/>
            <a:stretch/>
          </p:blipFill>
          <p:spPr>
            <a:xfrm>
              <a:off x="1523379" y="3648239"/>
              <a:ext cx="5584678" cy="1614598"/>
            </a:xfrm>
            <a:prstGeom prst="rect">
              <a:avLst/>
            </a:prstGeom>
            <a:noFill/>
            <a:ln>
              <a:noFill/>
            </a:ln>
          </p:spPr>
        </p:pic>
        <p:pic>
          <p:nvPicPr>
            <p:cNvPr id="288" name="Shape 288"/>
            <p:cNvPicPr preferRelativeResize="0"/>
            <p:nvPr/>
          </p:nvPicPr>
          <p:blipFill rotWithShape="1">
            <a:blip r:embed="rId5">
              <a:alphaModFix/>
            </a:blip>
            <a:srcRect/>
            <a:stretch/>
          </p:blipFill>
          <p:spPr>
            <a:xfrm>
              <a:off x="5739194" y="3670917"/>
              <a:ext cx="2737728" cy="1591920"/>
            </a:xfrm>
            <a:prstGeom prst="rect">
              <a:avLst/>
            </a:prstGeom>
            <a:noFill/>
            <a:ln>
              <a:noFill/>
            </a:ln>
          </p:spPr>
        </p:pic>
      </p:grpSp>
      <p:sp>
        <p:nvSpPr>
          <p:cNvPr id="290" name="Shape 290"/>
          <p:cNvSpPr txBox="1"/>
          <p:nvPr/>
        </p:nvSpPr>
        <p:spPr>
          <a:xfrm>
            <a:off x="3038475" y="6445250"/>
            <a:ext cx="3883025" cy="2762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ea typeface="Arial"/>
                <a:cs typeface="Arial"/>
                <a:sym typeface="Arial"/>
              </a:rPr>
              <a:t>http://</a:t>
            </a:r>
            <a:r>
              <a:rPr lang="en-US" sz="1400" b="0" i="0" u="none" strike="noStrike" cap="none" dirty="0" err="1" smtClean="0">
                <a:solidFill>
                  <a:schemeClr val="dk1"/>
                </a:solidFill>
                <a:ea typeface="Arial"/>
                <a:cs typeface="Arial"/>
                <a:sym typeface="Arial"/>
              </a:rPr>
              <a:t>openstax.org</a:t>
            </a:r>
            <a:r>
              <a:rPr lang="en-US" sz="1400" b="0" i="0" u="none" strike="noStrike" cap="none" dirty="0" smtClean="0">
                <a:solidFill>
                  <a:schemeClr val="dk1"/>
                </a:solidFill>
                <a:ea typeface="Arial"/>
                <a:cs typeface="Arial"/>
                <a:sym typeface="Arial"/>
              </a:rPr>
              <a:t>/subjects</a:t>
            </a:r>
          </a:p>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pic>
        <p:nvPicPr>
          <p:cNvPr id="291" name="Shape 291"/>
          <p:cNvPicPr preferRelativeResize="0"/>
          <p:nvPr/>
        </p:nvPicPr>
        <p:blipFill rotWithShape="1">
          <a:blip r:embed="rId6">
            <a:alphaModFix/>
          </a:blip>
          <a:srcRect/>
          <a:stretch/>
        </p:blipFill>
        <p:spPr>
          <a:xfrm>
            <a:off x="7675560" y="6275044"/>
            <a:ext cx="1023938" cy="360705"/>
          </a:xfrm>
          <a:prstGeom prst="rect">
            <a:avLst/>
          </a:prstGeom>
          <a:noFill/>
          <a:ln>
            <a:noFill/>
          </a:ln>
        </p:spPr>
      </p:pic>
      <p:pic>
        <p:nvPicPr>
          <p:cNvPr id="292" name="Shape 292"/>
          <p:cNvPicPr preferRelativeResize="0"/>
          <p:nvPr/>
        </p:nvPicPr>
        <p:blipFill rotWithShape="1">
          <a:blip r:embed="rId7">
            <a:alphaModFix/>
          </a:blip>
          <a:srcRect/>
          <a:stretch/>
        </p:blipFill>
        <p:spPr>
          <a:xfrm>
            <a:off x="7996559" y="3450667"/>
            <a:ext cx="1039778" cy="1401798"/>
          </a:xfrm>
          <a:prstGeom prst="rect">
            <a:avLst/>
          </a:prstGeom>
          <a:noFill/>
          <a:ln>
            <a:noFill/>
          </a:ln>
        </p:spPr>
      </p:pic>
      <p:pic>
        <p:nvPicPr>
          <p:cNvPr id="293" name="Shape 293"/>
          <p:cNvPicPr preferRelativeResize="0"/>
          <p:nvPr/>
        </p:nvPicPr>
        <p:blipFill rotWithShape="1">
          <a:blip r:embed="rId8">
            <a:alphaModFix/>
          </a:blip>
          <a:srcRect/>
          <a:stretch/>
        </p:blipFill>
        <p:spPr>
          <a:xfrm>
            <a:off x="86695" y="3450667"/>
            <a:ext cx="1027361" cy="1367700"/>
          </a:xfrm>
          <a:prstGeom prst="rect">
            <a:avLst/>
          </a:prstGeom>
          <a:noFill/>
          <a:ln>
            <a:noFill/>
          </a:ln>
        </p:spPr>
      </p:pic>
      <p:pic>
        <p:nvPicPr>
          <p:cNvPr id="294" name="Shape 294"/>
          <p:cNvPicPr preferRelativeResize="0"/>
          <p:nvPr/>
        </p:nvPicPr>
        <p:blipFill rotWithShape="1">
          <a:blip r:embed="rId9">
            <a:alphaModFix/>
          </a:blip>
          <a:srcRect/>
          <a:stretch/>
        </p:blipFill>
        <p:spPr>
          <a:xfrm>
            <a:off x="1181112" y="3450669"/>
            <a:ext cx="940730" cy="1367697"/>
          </a:xfrm>
          <a:prstGeom prst="rect">
            <a:avLst/>
          </a:prstGeom>
          <a:noFill/>
          <a:ln>
            <a:noFill/>
          </a:ln>
        </p:spPr>
      </p:pic>
      <p:pic>
        <p:nvPicPr>
          <p:cNvPr id="295" name="Shape 295"/>
          <p:cNvPicPr preferRelativeResize="0"/>
          <p:nvPr/>
        </p:nvPicPr>
        <p:blipFill rotWithShape="1">
          <a:blip r:embed="rId10">
            <a:alphaModFix/>
          </a:blip>
          <a:srcRect/>
          <a:stretch/>
        </p:blipFill>
        <p:spPr>
          <a:xfrm>
            <a:off x="2202900" y="3450667"/>
            <a:ext cx="1073698" cy="1387798"/>
          </a:xfrm>
          <a:prstGeom prst="rect">
            <a:avLst/>
          </a:prstGeom>
          <a:noFill/>
          <a:ln>
            <a:noFill/>
          </a:ln>
        </p:spPr>
      </p:pic>
      <p:sp>
        <p:nvSpPr>
          <p:cNvPr id="296" name="Shape 296"/>
          <p:cNvSpPr txBox="1"/>
          <p:nvPr/>
        </p:nvSpPr>
        <p:spPr>
          <a:xfrm>
            <a:off x="685800" y="5336232"/>
            <a:ext cx="7790513" cy="95410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1288"/>
              </a:spcAft>
              <a:buClr>
                <a:srgbClr val="000000"/>
              </a:buClr>
              <a:buSzPct val="25000"/>
              <a:buFont typeface="Calibri"/>
              <a:buNone/>
            </a:pPr>
            <a:r>
              <a:rPr lang="en-US" sz="2800" b="0" i="0" u="none" strike="noStrike" cap="none">
                <a:solidFill>
                  <a:srgbClr val="000000"/>
                </a:solidFill>
                <a:latin typeface="Calibri"/>
                <a:ea typeface="Calibri"/>
                <a:cs typeface="Calibri"/>
                <a:sym typeface="Calibri"/>
              </a:rPr>
              <a:t>Foundation funded, peer reviewed open textbooks for top 25 courses.  Ancillaries available.</a:t>
            </a:r>
          </a:p>
        </p:txBody>
      </p:sp>
      <p:pic>
        <p:nvPicPr>
          <p:cNvPr id="297" name="Shape 297"/>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7898352" y="1834044"/>
            <a:ext cx="1027480" cy="1367403"/>
          </a:xfrm>
          <a:prstGeom prst="rect">
            <a:avLst/>
          </a:prstGeom>
          <a:noFill/>
          <a:ln>
            <a:noFill/>
          </a:ln>
        </p:spPr>
      </p:pic>
      <p:pic>
        <p:nvPicPr>
          <p:cNvPr id="298" name="Shape 298"/>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3393623" y="3463567"/>
            <a:ext cx="1066799" cy="1380600"/>
          </a:xfrm>
          <a:prstGeom prst="rect">
            <a:avLst/>
          </a:prstGeom>
          <a:noFill/>
          <a:ln>
            <a:noFill/>
          </a:ln>
        </p:spPr>
      </p:pic>
      <p:sp>
        <p:nvSpPr>
          <p:cNvPr id="299" name="Shape 299"/>
          <p:cNvSpPr txBox="1"/>
          <p:nvPr/>
        </p:nvSpPr>
        <p:spPr>
          <a:xfrm>
            <a:off x="6553200" y="5257800"/>
            <a:ext cx="2895600"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200" b="0" i="0" u="none" strike="noStrike" cap="none">
              <a:solidFill>
                <a:srgbClr val="888888"/>
              </a:solidFill>
              <a:latin typeface="Trebuchet MS"/>
              <a:ea typeface="Trebuchet MS"/>
              <a:cs typeface="Trebuchet MS"/>
              <a:sym typeface="Trebuchet MS"/>
            </a:endParaRPr>
          </a:p>
        </p:txBody>
      </p:sp>
      <p:pic>
        <p:nvPicPr>
          <p:cNvPr id="300" name="Shape 300"/>
          <p:cNvPicPr preferRelativeResize="0"/>
          <p:nvPr/>
        </p:nvPicPr>
        <p:blipFill rotWithShape="1">
          <a:blip r:embed="rId13">
            <a:alphaModFix/>
          </a:blip>
          <a:srcRect/>
          <a:stretch/>
        </p:blipFill>
        <p:spPr>
          <a:xfrm>
            <a:off x="6601861" y="1853250"/>
            <a:ext cx="1073698" cy="1348196"/>
          </a:xfrm>
          <a:prstGeom prst="rect">
            <a:avLst/>
          </a:prstGeom>
          <a:noFill/>
          <a:ln>
            <a:noFill/>
          </a:ln>
        </p:spPr>
      </p:pic>
      <p:sp>
        <p:nvSpPr>
          <p:cNvPr id="301" name="Shape 301"/>
          <p:cNvSpPr/>
          <p:nvPr/>
        </p:nvSpPr>
        <p:spPr>
          <a:xfrm rot="-2610784">
            <a:off x="218334" y="954560"/>
            <a:ext cx="2496812" cy="895077"/>
          </a:xfrm>
          <a:prstGeom prst="rect">
            <a:avLst/>
          </a:prstGeom>
          <a:solidFill>
            <a:srgbClr val="4FBF1C"/>
          </a:solidFill>
          <a:ln w="19050" cap="flat" cmpd="sng">
            <a:solidFill>
              <a:srgbClr val="6AA84F"/>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F3F3F3"/>
              </a:buClr>
              <a:buSzPct val="25000"/>
              <a:buFont typeface="Arial"/>
              <a:buNone/>
            </a:pPr>
            <a:r>
              <a:rPr lang="en-US" sz="2400" b="0" i="0" u="none" strike="noStrike" cap="none" dirty="0">
                <a:solidFill>
                  <a:srgbClr val="F3F3F3"/>
                </a:solidFill>
                <a:latin typeface="Arial"/>
                <a:ea typeface="Arial"/>
                <a:cs typeface="Arial"/>
                <a:sym typeface="Arial"/>
              </a:rPr>
              <a:t>$ </a:t>
            </a:r>
            <a:r>
              <a:rPr lang="en-US" sz="2400" b="0" i="0" u="none" strike="noStrike" cap="none" dirty="0" smtClean="0">
                <a:solidFill>
                  <a:srgbClr val="F3F3F3"/>
                </a:solidFill>
                <a:latin typeface="Arial"/>
                <a:ea typeface="Arial"/>
                <a:cs typeface="Arial"/>
                <a:sym typeface="Arial"/>
              </a:rPr>
              <a:t>39 Million in </a:t>
            </a:r>
            <a:r>
              <a:rPr lang="en-US" sz="2400" b="0" i="0" u="none" strike="noStrike" cap="none" smtClean="0">
                <a:solidFill>
                  <a:srgbClr val="F3F3F3"/>
                </a:solidFill>
                <a:latin typeface="Arial"/>
                <a:ea typeface="Arial"/>
                <a:cs typeface="Arial"/>
                <a:sym typeface="Arial"/>
              </a:rPr>
              <a:t>savings 2015-16</a:t>
            </a:r>
            <a:endParaRPr lang="en-US" sz="2400" dirty="0">
              <a:solidFill>
                <a:srgbClr val="F3F3F3"/>
              </a:solidFill>
            </a:endParaRPr>
          </a:p>
        </p:txBody>
      </p:sp>
      <p:pic>
        <p:nvPicPr>
          <p:cNvPr id="302" name="Shape 302" descr="algtrig_smaller_cover.png"/>
          <p:cNvPicPr preferRelativeResize="0"/>
          <p:nvPr/>
        </p:nvPicPr>
        <p:blipFill rotWithShape="1">
          <a:blip r:embed="rId14">
            <a:alphaModFix/>
          </a:blip>
          <a:srcRect/>
          <a:stretch/>
        </p:blipFill>
        <p:spPr>
          <a:xfrm>
            <a:off x="4544325" y="3463567"/>
            <a:ext cx="1074744" cy="1388898"/>
          </a:xfrm>
          <a:prstGeom prst="rect">
            <a:avLst/>
          </a:prstGeom>
          <a:noFill/>
          <a:ln>
            <a:noFill/>
          </a:ln>
        </p:spPr>
      </p:pic>
      <p:pic>
        <p:nvPicPr>
          <p:cNvPr id="303" name="Shape 303" descr="alg_smaller_cover.png"/>
          <p:cNvPicPr preferRelativeResize="0"/>
          <p:nvPr/>
        </p:nvPicPr>
        <p:blipFill rotWithShape="1">
          <a:blip r:embed="rId15">
            <a:alphaModFix/>
          </a:blip>
          <a:srcRect/>
          <a:stretch/>
        </p:blipFill>
        <p:spPr>
          <a:xfrm>
            <a:off x="5698419" y="3463567"/>
            <a:ext cx="1074744" cy="1388898"/>
          </a:xfrm>
          <a:prstGeom prst="rect">
            <a:avLst/>
          </a:prstGeom>
          <a:noFill/>
          <a:ln>
            <a:noFill/>
          </a:ln>
        </p:spPr>
      </p:pic>
      <p:pic>
        <p:nvPicPr>
          <p:cNvPr id="304" name="Shape 304" descr="smaller_Chemistry_250x324_NACS.png"/>
          <p:cNvPicPr preferRelativeResize="0"/>
          <p:nvPr/>
        </p:nvPicPr>
        <p:blipFill rotWithShape="1">
          <a:blip r:embed="rId16">
            <a:alphaModFix/>
          </a:blip>
          <a:srcRect/>
          <a:stretch/>
        </p:blipFill>
        <p:spPr>
          <a:xfrm>
            <a:off x="6874753" y="3450667"/>
            <a:ext cx="993720" cy="1401798"/>
          </a:xfrm>
          <a:prstGeom prst="rect">
            <a:avLst/>
          </a:prstGeom>
          <a:noFill/>
          <a:ln>
            <a:noFill/>
          </a:ln>
        </p:spPr>
      </p:pic>
      <p:sp>
        <p:nvSpPr>
          <p:cNvPr id="305" name="Shape 305"/>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a:spcBef>
                <a:spcPts val="0"/>
              </a:spcBef>
              <a:buNone/>
            </a:pPr>
            <a:endParaRPr dirty="0"/>
          </a:p>
        </p:txBody>
      </p:sp>
      <p:pic>
        <p:nvPicPr>
          <p:cNvPr id="24" name="Picture 23" descr="openstax logo.jpg">
            <a:hlinkClick r:id="rId17"/>
          </p:cNvPr>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2690393" y="289748"/>
            <a:ext cx="3636245" cy="1295413"/>
          </a:xfrm>
          <a:prstGeom prst="rect">
            <a:avLst/>
          </a:prstGeom>
        </p:spPr>
      </p:pic>
    </p:spTree>
    <p:extLst>
      <p:ext uri="{BB962C8B-B14F-4D97-AF65-F5344CB8AC3E}">
        <p14:creationId xmlns:p14="http://schemas.microsoft.com/office/powerpoint/2010/main" val="24066053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08000"/>
            <a:ext cx="8229600" cy="1143000"/>
          </a:xfrm>
        </p:spPr>
        <p:txBody>
          <a:bodyPr/>
          <a:lstStyle/>
          <a:p>
            <a:r>
              <a:rPr lang="en-US" dirty="0" smtClean="0"/>
              <a:t>Open Textbook Adoption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667000" y="1930400"/>
            <a:ext cx="2177143" cy="2819400"/>
          </a:xfrm>
        </p:spPr>
      </p:pic>
      <p:sp>
        <p:nvSpPr>
          <p:cNvPr id="5" name="TextBox 4"/>
          <p:cNvSpPr txBox="1"/>
          <p:nvPr/>
        </p:nvSpPr>
        <p:spPr>
          <a:xfrm>
            <a:off x="1524000" y="5029200"/>
            <a:ext cx="4914900" cy="954107"/>
          </a:xfrm>
          <a:prstGeom prst="rect">
            <a:avLst/>
          </a:prstGeom>
          <a:noFill/>
        </p:spPr>
        <p:txBody>
          <a:bodyPr wrap="square" rtlCol="0">
            <a:spAutoFit/>
          </a:bodyPr>
          <a:lstStyle/>
          <a:p>
            <a:pPr algn="ctr"/>
            <a:r>
              <a:rPr lang="en-US" sz="2800" dirty="0" smtClean="0"/>
              <a:t>David Devine, Faculty, Coastline College</a:t>
            </a:r>
            <a:endParaRPr lang="en-US" sz="2800" dirty="0"/>
          </a:p>
        </p:txBody>
      </p:sp>
    </p:spTree>
    <p:extLst>
      <p:ext uri="{BB962C8B-B14F-4D97-AF65-F5344CB8AC3E}">
        <p14:creationId xmlns:p14="http://schemas.microsoft.com/office/powerpoint/2010/main" val="20072946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276145"/>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Trebuchet MS"/>
              <a:buNone/>
            </a:pPr>
            <a:r>
              <a:rPr lang="en-US" sz="4000" b="0" i="0" u="sng" strike="noStrike" cap="none" dirty="0">
                <a:solidFill>
                  <a:schemeClr val="hlink"/>
                </a:solidFill>
                <a:latin typeface="Arial"/>
                <a:ea typeface="Arial"/>
                <a:cs typeface="Arial"/>
                <a:sym typeface="Arial"/>
                <a:hlinkClick r:id="rId3"/>
              </a:rPr>
              <a:t>Open Textbook Library</a:t>
            </a:r>
            <a:endParaRPr lang="en-US" sz="4000" b="0" i="0" u="sng" strike="noStrike" cap="none" dirty="0">
              <a:solidFill>
                <a:schemeClr val="hlink"/>
              </a:solidFill>
              <a:latin typeface="Arial"/>
              <a:ea typeface="Arial"/>
              <a:cs typeface="Arial"/>
              <a:sym typeface="Arial"/>
              <a:hlinkClick r:id="rId4"/>
            </a:endParaRPr>
          </a:p>
        </p:txBody>
      </p:sp>
      <p:sp>
        <p:nvSpPr>
          <p:cNvPr id="276" name="Shape 276"/>
          <p:cNvSpPr txBox="1">
            <a:spLocks noGrp="1"/>
          </p:cNvSpPr>
          <p:nvPr>
            <p:ph type="body" idx="1"/>
          </p:nvPr>
        </p:nvSpPr>
        <p:spPr>
          <a:xfrm>
            <a:off x="457200" y="1676400"/>
            <a:ext cx="8229600" cy="4525963"/>
          </a:xfrm>
          <a:prstGeom prst="rect">
            <a:avLst/>
          </a:prstGeom>
          <a:noFill/>
          <a:ln>
            <a:noFill/>
          </a:ln>
        </p:spPr>
        <p:txBody>
          <a:bodyPr lIns="91425" tIns="91425" rIns="91425" bIns="91425" anchor="t" anchorCtr="0">
            <a:noAutofit/>
          </a:bodyPr>
          <a:lstStyle/>
          <a:p>
            <a:pPr marL="342900" marR="0" lvl="0" indent="-139700" algn="l" rtl="0">
              <a:lnSpc>
                <a:spcPct val="100000"/>
              </a:lnSpc>
              <a:spcBef>
                <a:spcPts val="0"/>
              </a:spcBef>
              <a:spcAft>
                <a:spcPts val="0"/>
              </a:spcAft>
              <a:buClr>
                <a:schemeClr val="dk1"/>
              </a:buClr>
              <a:buSzPct val="100000"/>
              <a:buFont typeface="Arial"/>
              <a:buChar char="•"/>
            </a:pPr>
            <a:r>
              <a:rPr lang="en-US" sz="2800" b="0" i="0" u="none" strike="noStrike" cap="none" dirty="0">
                <a:solidFill>
                  <a:srgbClr val="000000"/>
                </a:solidFill>
                <a:latin typeface="Arial"/>
                <a:ea typeface="Arial"/>
                <a:cs typeface="Arial"/>
                <a:sym typeface="Arial"/>
              </a:rPr>
              <a:t> Browse for open textbooks by subject</a:t>
            </a:r>
          </a:p>
          <a:p>
            <a:pPr marL="342900" marR="0" lvl="0" indent="-139700" algn="l" rtl="0">
              <a:lnSpc>
                <a:spcPct val="100000"/>
              </a:lnSpc>
              <a:spcBef>
                <a:spcPts val="0"/>
              </a:spcBef>
              <a:spcAft>
                <a:spcPts val="0"/>
              </a:spcAft>
              <a:buClr>
                <a:schemeClr val="dk1"/>
              </a:buClr>
              <a:buSzPct val="100000"/>
              <a:buFont typeface="Arial"/>
              <a:buChar char="•"/>
            </a:pPr>
            <a:r>
              <a:rPr lang="en-US" sz="2800" b="0" i="0" u="none" strike="noStrike" cap="none" dirty="0">
                <a:solidFill>
                  <a:srgbClr val="000000"/>
                </a:solidFill>
                <a:latin typeface="Arial"/>
                <a:ea typeface="Arial"/>
                <a:cs typeface="Arial"/>
                <a:sym typeface="Arial"/>
              </a:rPr>
              <a:t> </a:t>
            </a:r>
            <a:r>
              <a:rPr lang="en-US" sz="2800" dirty="0"/>
              <a:t>Easy</a:t>
            </a:r>
            <a:r>
              <a:rPr lang="en-US" sz="2800" b="0" i="0" u="none" strike="noStrike" cap="none" dirty="0">
                <a:solidFill>
                  <a:srgbClr val="000000"/>
                </a:solidFill>
                <a:latin typeface="Arial"/>
                <a:ea typeface="Arial"/>
                <a:cs typeface="Arial"/>
                <a:sym typeface="Arial"/>
              </a:rPr>
              <a:t> user interface </a:t>
            </a:r>
            <a:r>
              <a:rPr lang="en-US" sz="2800" dirty="0"/>
              <a:t>with </a:t>
            </a:r>
            <a:r>
              <a:rPr lang="en-US" sz="2800" dirty="0" smtClean="0"/>
              <a:t>peer </a:t>
            </a:r>
            <a:r>
              <a:rPr lang="en-US" sz="2800" dirty="0"/>
              <a:t>reviews</a:t>
            </a:r>
          </a:p>
          <a:p>
            <a:pPr marL="342900" marR="0" lvl="0" indent="-139700" algn="l" rtl="0">
              <a:lnSpc>
                <a:spcPct val="100000"/>
              </a:lnSpc>
              <a:spcBef>
                <a:spcPts val="0"/>
              </a:spcBef>
              <a:spcAft>
                <a:spcPts val="0"/>
              </a:spcAft>
              <a:buClr>
                <a:schemeClr val="dk1"/>
              </a:buClr>
              <a:buSzPct val="100000"/>
              <a:buFont typeface="Arial"/>
              <a:buChar char="•"/>
            </a:pPr>
            <a:r>
              <a:rPr lang="en-US" sz="2800" b="0" i="0" u="none" strike="noStrike" cap="none" dirty="0">
                <a:solidFill>
                  <a:srgbClr val="000000"/>
                </a:solidFill>
                <a:latin typeface="Arial"/>
                <a:ea typeface="Arial"/>
                <a:cs typeface="Arial"/>
                <a:sym typeface="Arial"/>
              </a:rPr>
              <a:t> All textbooks are complete and openly </a:t>
            </a:r>
            <a:r>
              <a:rPr lang="en-US" sz="2800" b="0" i="0" u="none" strike="noStrike" cap="none" dirty="0" smtClean="0">
                <a:solidFill>
                  <a:srgbClr val="000000"/>
                </a:solidFill>
                <a:latin typeface="Arial"/>
                <a:ea typeface="Arial"/>
                <a:cs typeface="Arial"/>
                <a:sym typeface="Arial"/>
              </a:rPr>
              <a:t>licensed</a:t>
            </a:r>
            <a:endParaRPr lang="en-US" sz="2800" b="0" i="0" u="none" strike="noStrike" cap="none" dirty="0">
              <a:solidFill>
                <a:srgbClr val="000000"/>
              </a:solidFill>
              <a:latin typeface="Arial"/>
              <a:ea typeface="Arial"/>
              <a:cs typeface="Arial"/>
              <a:sym typeface="Arial"/>
            </a:endParaRPr>
          </a:p>
          <a:p>
            <a:pPr marL="342900" marR="0" lvl="0" indent="-139700" algn="l" rtl="0">
              <a:lnSpc>
                <a:spcPct val="100000"/>
              </a:lnSpc>
              <a:spcBef>
                <a:spcPts val="0"/>
              </a:spcBef>
              <a:spcAft>
                <a:spcPts val="0"/>
              </a:spcAft>
              <a:buClr>
                <a:schemeClr val="dk1"/>
              </a:buClr>
              <a:buSzPct val="100000"/>
              <a:buFont typeface="Arial"/>
              <a:buChar char="•"/>
            </a:pPr>
            <a:r>
              <a:rPr lang="en-US" sz="2800" b="0" i="0" u="none" strike="noStrike" cap="none" dirty="0">
                <a:solidFill>
                  <a:srgbClr val="000000"/>
                </a:solidFill>
                <a:latin typeface="Arial"/>
                <a:ea typeface="Arial"/>
                <a:cs typeface="Arial"/>
                <a:sym typeface="Arial"/>
              </a:rPr>
              <a:t> Faculty from any institution are encouraged to contribute peer reviews to site.</a:t>
            </a:r>
          </a:p>
          <a:p>
            <a:pPr marL="342900" marR="0" lvl="0" indent="-139700" algn="l" rtl="0">
              <a:lnSpc>
                <a:spcPct val="100000"/>
              </a:lnSpc>
              <a:spcBef>
                <a:spcPts val="0"/>
              </a:spcBef>
              <a:spcAft>
                <a:spcPts val="0"/>
              </a:spcAft>
              <a:buClr>
                <a:schemeClr val="dk1"/>
              </a:buClr>
              <a:buSzPct val="100000"/>
              <a:buFont typeface="Arial"/>
              <a:buNone/>
            </a:pPr>
            <a:endParaRPr sz="2800" b="0" i="0" u="none" strike="noStrike" cap="none" dirty="0">
              <a:solidFill>
                <a:srgbClr val="000000"/>
              </a:solidFill>
              <a:latin typeface="Arial"/>
              <a:ea typeface="Arial"/>
              <a:cs typeface="Arial"/>
              <a:sym typeface="Arial"/>
            </a:endParaRPr>
          </a:p>
          <a:p>
            <a:pPr marL="342900" marR="0" lvl="0" indent="-139700" algn="l" rtl="0">
              <a:lnSpc>
                <a:spcPct val="100000"/>
              </a:lnSpc>
              <a:spcBef>
                <a:spcPts val="0"/>
              </a:spcBef>
              <a:spcAft>
                <a:spcPts val="0"/>
              </a:spcAft>
              <a:buClr>
                <a:schemeClr val="dk1"/>
              </a:buClr>
              <a:buSzPct val="100000"/>
              <a:buFont typeface="Arial"/>
              <a:buNone/>
            </a:pPr>
            <a:endParaRPr sz="2800" b="0" i="0" u="none" strike="noStrike" cap="none" dirty="0">
              <a:solidFill>
                <a:srgbClr val="000000"/>
              </a:solidFill>
              <a:latin typeface="Arial"/>
              <a:ea typeface="Arial"/>
              <a:cs typeface="Arial"/>
              <a:sym typeface="Arial"/>
            </a:endParaRPr>
          </a:p>
          <a:p>
            <a:pPr marL="203200" marR="0" lvl="0" indent="0" algn="l" rtl="0">
              <a:lnSpc>
                <a:spcPct val="100000"/>
              </a:lnSpc>
              <a:spcBef>
                <a:spcPts val="0"/>
              </a:spcBef>
              <a:spcAft>
                <a:spcPts val="0"/>
              </a:spcAft>
              <a:buClr>
                <a:schemeClr val="dk1"/>
              </a:buClr>
              <a:buSzPct val="25000"/>
              <a:buFont typeface="Arial"/>
              <a:buNone/>
            </a:pPr>
            <a:endParaRPr sz="2800" b="0" i="0" u="none" strike="noStrike" cap="none" dirty="0">
              <a:solidFill>
                <a:srgbClr val="000000"/>
              </a:solidFill>
              <a:latin typeface="Arial"/>
              <a:ea typeface="Arial"/>
              <a:cs typeface="Arial"/>
              <a:sym typeface="Arial"/>
            </a:endParaRPr>
          </a:p>
        </p:txBody>
      </p:sp>
      <p:sp>
        <p:nvSpPr>
          <p:cNvPr id="277" name="Shape 277"/>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Trebuchet MS"/>
              <a:buNone/>
            </a:pPr>
            <a:fld id="{00000000-1234-1234-1234-123412341234}" type="slidenum">
              <a:rPr lang="en-US" sz="1200" b="0" i="0" u="none" strike="noStrike" cap="none">
                <a:solidFill>
                  <a:srgbClr val="888888"/>
                </a:solidFill>
                <a:latin typeface="Trebuchet MS"/>
                <a:ea typeface="Trebuchet MS"/>
                <a:cs typeface="Trebuchet MS"/>
                <a:sym typeface="Trebuchet MS"/>
              </a:rPr>
              <a:t>32</a:t>
            </a:fld>
            <a:endParaRPr lang="en-US" sz="1200" b="0" i="0" u="none" strike="noStrike" cap="none" dirty="0">
              <a:solidFill>
                <a:srgbClr val="888888"/>
              </a:solidFill>
              <a:latin typeface="Trebuchet MS"/>
              <a:ea typeface="Trebuchet MS"/>
              <a:cs typeface="Trebuchet MS"/>
              <a:sym typeface="Trebuchet MS"/>
            </a:endParaRPr>
          </a:p>
        </p:txBody>
      </p:sp>
      <p:pic>
        <p:nvPicPr>
          <p:cNvPr id="278" name="Shape 278"/>
          <p:cNvPicPr preferRelativeResize="0"/>
          <p:nvPr/>
        </p:nvPicPr>
        <p:blipFill rotWithShape="1">
          <a:blip r:embed="rId5">
            <a:alphaModFix/>
          </a:blip>
          <a:srcRect/>
          <a:stretch/>
        </p:blipFill>
        <p:spPr>
          <a:xfrm>
            <a:off x="1905000" y="4343400"/>
            <a:ext cx="2806698" cy="1663700"/>
          </a:xfrm>
          <a:prstGeom prst="rect">
            <a:avLst/>
          </a:prstGeom>
          <a:noFill/>
          <a:ln>
            <a:noFill/>
          </a:ln>
        </p:spPr>
      </p:pic>
      <p:pic>
        <p:nvPicPr>
          <p:cNvPr id="279" name="Shape 279" descr="umnopen sml.jpg"/>
          <p:cNvPicPr preferRelativeResize="0"/>
          <p:nvPr/>
        </p:nvPicPr>
        <p:blipFill rotWithShape="1">
          <a:blip r:embed="rId6">
            <a:alphaModFix/>
          </a:blip>
          <a:srcRect/>
          <a:stretch/>
        </p:blipFill>
        <p:spPr>
          <a:xfrm>
            <a:off x="5257800" y="4876800"/>
            <a:ext cx="2540000" cy="495299"/>
          </a:xfrm>
          <a:prstGeom prst="rect">
            <a:avLst/>
          </a:prstGeom>
          <a:noFill/>
          <a:ln>
            <a:noFill/>
          </a:ln>
        </p:spPr>
      </p:pic>
      <p:sp>
        <p:nvSpPr>
          <p:cNvPr id="2" name="TextBox 1"/>
          <p:cNvSpPr txBox="1"/>
          <p:nvPr/>
        </p:nvSpPr>
        <p:spPr>
          <a:xfrm>
            <a:off x="3124200" y="6324600"/>
            <a:ext cx="3429000" cy="307777"/>
          </a:xfrm>
          <a:prstGeom prst="rect">
            <a:avLst/>
          </a:prstGeom>
          <a:noFill/>
        </p:spPr>
        <p:txBody>
          <a:bodyPr wrap="square" rtlCol="0">
            <a:spAutoFit/>
          </a:bodyPr>
          <a:lstStyle/>
          <a:p>
            <a:r>
              <a:rPr lang="en-US" sz="1400" dirty="0"/>
              <a:t>http://</a:t>
            </a:r>
            <a:r>
              <a:rPr lang="en-US" sz="1400" dirty="0" err="1"/>
              <a:t>open.umn.edu</a:t>
            </a:r>
            <a:r>
              <a:rPr lang="en-US" sz="1400" dirty="0"/>
              <a:t>/</a:t>
            </a:r>
            <a:r>
              <a:rPr lang="en-US" sz="1400" dirty="0" err="1"/>
              <a:t>opentextbooks</a:t>
            </a:r>
            <a:r>
              <a:rPr lang="en-US" sz="1400" dirty="0"/>
              <a:t>/</a:t>
            </a:r>
          </a:p>
        </p:txBody>
      </p:sp>
    </p:spTree>
    <p:extLst>
      <p:ext uri="{BB962C8B-B14F-4D97-AF65-F5344CB8AC3E}">
        <p14:creationId xmlns:p14="http://schemas.microsoft.com/office/powerpoint/2010/main" val="33498407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697861" y="205354"/>
            <a:ext cx="7848599" cy="71596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Trebuchet MS"/>
              <a:buNone/>
            </a:pPr>
            <a:r>
              <a:rPr lang="en-US" sz="4000" b="0" i="0" u="none" strike="noStrike" cap="none" baseline="0" dirty="0">
                <a:solidFill>
                  <a:srgbClr val="000000"/>
                </a:solidFill>
                <a:latin typeface="Arial"/>
                <a:ea typeface="Arial"/>
                <a:cs typeface="Arial"/>
                <a:sym typeface="Arial"/>
                <a:rtl val="0"/>
              </a:rPr>
              <a:t/>
            </a:r>
            <a:br>
              <a:rPr lang="en-US" sz="4000" b="0" i="0" u="none" strike="noStrike" cap="none" baseline="0" dirty="0">
                <a:solidFill>
                  <a:srgbClr val="000000"/>
                </a:solidFill>
                <a:latin typeface="Arial"/>
                <a:ea typeface="Arial"/>
                <a:cs typeface="Arial"/>
                <a:sym typeface="Arial"/>
                <a:rtl val="0"/>
              </a:rPr>
            </a:br>
            <a:r>
              <a:rPr lang="en-US" sz="4000" b="0" i="0" u="none" strike="noStrike" cap="none" dirty="0">
                <a:solidFill>
                  <a:srgbClr val="000000"/>
                </a:solidFill>
                <a:ea typeface="Arial"/>
                <a:cs typeface="Arial"/>
                <a:sym typeface="Arial"/>
                <a:rtl val="0"/>
              </a:rPr>
              <a:t>Teamwork </a:t>
            </a:r>
            <a:r>
              <a:rPr lang="en-US" sz="4000" b="0" i="0" u="none" strike="noStrike" cap="none" dirty="0">
                <a:solidFill>
                  <a:srgbClr val="000000"/>
                </a:solidFill>
                <a:latin typeface="Heading 1" charset="0"/>
                <a:ea typeface="Arial"/>
                <a:cs typeface="Arial"/>
                <a:sym typeface="Arial"/>
                <a:rtl val="0"/>
              </a:rPr>
              <a:t/>
            </a:r>
            <a:br>
              <a:rPr lang="en-US" sz="4000" b="0" i="0" u="none" strike="noStrike" cap="none" dirty="0">
                <a:solidFill>
                  <a:srgbClr val="000000"/>
                </a:solidFill>
                <a:latin typeface="Heading 1" charset="0"/>
                <a:ea typeface="Arial"/>
                <a:cs typeface="Arial"/>
                <a:sym typeface="Arial"/>
                <a:rtl val="0"/>
              </a:rPr>
            </a:br>
            <a:endParaRPr lang="en-US" sz="4000" b="0" i="0" u="none" strike="noStrike" cap="none" dirty="0">
              <a:solidFill>
                <a:srgbClr val="000000"/>
              </a:solidFill>
              <a:latin typeface="Heading 1" charset="0"/>
              <a:ea typeface="Arial"/>
              <a:cs typeface="Arial"/>
              <a:sym typeface="Arial"/>
              <a:rtl val="0"/>
            </a:endParaRPr>
          </a:p>
        </p:txBody>
      </p:sp>
      <p:sp>
        <p:nvSpPr>
          <p:cNvPr id="290" name="Shape 290"/>
          <p:cNvSpPr txBox="1">
            <a:spLocks noGrp="1"/>
          </p:cNvSpPr>
          <p:nvPr>
            <p:ph type="body" idx="1"/>
          </p:nvPr>
        </p:nvSpPr>
        <p:spPr>
          <a:xfrm>
            <a:off x="672460" y="1038225"/>
            <a:ext cx="7874000" cy="5683250"/>
          </a:xfrm>
          <a:prstGeom prst="rect">
            <a:avLst/>
          </a:prstGeom>
          <a:noFill/>
          <a:ln>
            <a:noFill/>
          </a:ln>
        </p:spPr>
        <p:txBody>
          <a:bodyPr lIns="91425" tIns="91425" rIns="91425" bIns="91425" anchor="t" anchorCtr="0">
            <a:noAutofit/>
          </a:bodyPr>
          <a:lstStyle/>
          <a:p>
            <a:pPr marL="0" marR="0" lvl="0" indent="0" algn="ctr" rtl="0">
              <a:lnSpc>
                <a:spcPct val="100000"/>
              </a:lnSpc>
              <a:spcBef>
                <a:spcPts val="640"/>
              </a:spcBef>
              <a:spcAft>
                <a:spcPts val="0"/>
              </a:spcAft>
              <a:buClr>
                <a:schemeClr val="dk1"/>
              </a:buClr>
              <a:buSzPct val="25000"/>
              <a:buFont typeface="Arial"/>
              <a:buNone/>
            </a:pPr>
            <a:r>
              <a:rPr lang="en-US" sz="3600" b="0" i="0" u="none" strike="noStrike" cap="none" baseline="0" dirty="0" smtClean="0">
                <a:solidFill>
                  <a:srgbClr val="000000"/>
                </a:solidFill>
                <a:latin typeface="Arial" charset="0"/>
                <a:ea typeface="Calibri"/>
                <a:cs typeface="Calibri"/>
                <a:sym typeface="Calibri"/>
                <a:rtl val="0"/>
              </a:rPr>
              <a:t>Find an OER in your discipline and </a:t>
            </a:r>
            <a:r>
              <a:rPr lang="en-US" sz="3600" dirty="0" smtClean="0">
                <a:solidFill>
                  <a:srgbClr val="000000"/>
                </a:solidFill>
                <a:latin typeface="Arial" charset="0"/>
                <a:ea typeface="Calibri"/>
                <a:cs typeface="Calibri"/>
                <a:sym typeface="Calibri"/>
                <a:rtl val="0"/>
              </a:rPr>
              <a:t>verify its creative commons license</a:t>
            </a:r>
            <a:endParaRPr lang="en-US" sz="3600" b="0" i="0" u="none" strike="noStrike" cap="none" dirty="0">
              <a:solidFill>
                <a:schemeClr val="dk1"/>
              </a:solidFill>
              <a:latin typeface="Arial" charset="0"/>
              <a:ea typeface="Arial"/>
              <a:cs typeface="Arial"/>
              <a:sym typeface="Arial"/>
              <a:rtl val="0"/>
            </a:endParaRPr>
          </a:p>
        </p:txBody>
      </p:sp>
      <p:sp>
        <p:nvSpPr>
          <p:cNvPr id="291" name="Shape 29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292" name="Shape 292"/>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strike="noStrike" cap="none" baseline="0">
                <a:solidFill>
                  <a:srgbClr val="898989"/>
                </a:solidFill>
                <a:latin typeface="Arial"/>
                <a:ea typeface="Arial"/>
                <a:cs typeface="Arial"/>
                <a:sym typeface="Arial"/>
                <a:rtl val="0"/>
              </a:rPr>
              <a:t>33</a:t>
            </a:fld>
            <a:endParaRPr lang="en-US" sz="1200" b="0" i="0" u="none" strike="noStrike" cap="none" baseline="0">
              <a:solidFill>
                <a:srgbClr val="898989"/>
              </a:solidFill>
              <a:latin typeface="Arial"/>
              <a:ea typeface="Arial"/>
              <a:cs typeface="Arial"/>
              <a:sym typeface="Arial"/>
              <a:rtl val="0"/>
            </a:endParaRPr>
          </a:p>
        </p:txBody>
      </p:sp>
      <p:pic>
        <p:nvPicPr>
          <p:cNvPr id="293" name="Shape 29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846731" y="2564600"/>
            <a:ext cx="3325469" cy="1710882"/>
          </a:xfrm>
          <a:prstGeom prst="rect">
            <a:avLst/>
          </a:prstGeom>
          <a:noFill/>
          <a:ln>
            <a:noFill/>
          </a:ln>
        </p:spPr>
      </p:pic>
      <p:pic>
        <p:nvPicPr>
          <p:cNvPr id="297" name="Shape 297"/>
          <p:cNvPicPr preferRelativeResize="0"/>
          <p:nvPr/>
        </p:nvPicPr>
        <p:blipFill rotWithShape="1">
          <a:blip r:embed="rId4">
            <a:alphaModFix/>
          </a:blip>
          <a:srcRect/>
          <a:stretch/>
        </p:blipFill>
        <p:spPr>
          <a:xfrm>
            <a:off x="6172200" y="4572000"/>
            <a:ext cx="1449701" cy="784791"/>
          </a:xfrm>
          <a:prstGeom prst="rect">
            <a:avLst/>
          </a:prstGeom>
          <a:noFill/>
          <a:ln>
            <a:noFill/>
          </a:ln>
        </p:spPr>
      </p:pic>
      <p:pic>
        <p:nvPicPr>
          <p:cNvPr id="12" name="Picture 11" descr="openstax logo.jpg">
            <a:hlinkClick r:id="rId5"/>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66800" y="4419600"/>
            <a:ext cx="2557604" cy="911147"/>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124200" y="5280594"/>
            <a:ext cx="3203088" cy="1001366"/>
          </a:xfrm>
          <a:prstGeom prst="rect">
            <a:avLst/>
          </a:prstGeom>
        </p:spPr>
      </p:pic>
    </p:spTree>
    <p:extLst>
      <p:ext uri="{BB962C8B-B14F-4D97-AF65-F5344CB8AC3E}">
        <p14:creationId xmlns:p14="http://schemas.microsoft.com/office/powerpoint/2010/main" val="1585938731"/>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381000" y="914400"/>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Trebuchet MS"/>
              <a:buNone/>
            </a:pPr>
            <a:r>
              <a:rPr lang="en-US" sz="3600" b="0" i="0" u="none" strike="noStrike" cap="none" baseline="0" dirty="0">
                <a:solidFill>
                  <a:srgbClr val="000000"/>
                </a:solidFill>
                <a:latin typeface="Arial"/>
                <a:ea typeface="Arial"/>
                <a:cs typeface="Arial"/>
                <a:sym typeface="Arial"/>
                <a:rtl val="0"/>
              </a:rPr>
              <a:t>Share your </a:t>
            </a:r>
            <a:r>
              <a:rPr lang="en-US" sz="3600" dirty="0" smtClean="0">
                <a:solidFill>
                  <a:srgbClr val="000000"/>
                </a:solidFill>
                <a:latin typeface="Arial"/>
                <a:ea typeface="Arial"/>
                <a:cs typeface="Arial"/>
                <a:sym typeface="Arial"/>
                <a:rtl val="0"/>
              </a:rPr>
              <a:t>impressions of the OER</a:t>
            </a:r>
            <a:r>
              <a:rPr lang="en-US" sz="3600" b="0" i="0" u="none" strike="noStrike" cap="none" dirty="0" smtClean="0">
                <a:solidFill>
                  <a:srgbClr val="000000"/>
                </a:solidFill>
                <a:latin typeface="Arial"/>
                <a:ea typeface="Arial"/>
                <a:cs typeface="Arial"/>
                <a:sym typeface="Arial"/>
                <a:rtl val="0"/>
              </a:rPr>
              <a:t> including the open license type</a:t>
            </a:r>
            <a:endParaRPr lang="en-US" sz="3600" b="0" i="0" u="none" strike="noStrike" cap="none" baseline="0" dirty="0">
              <a:solidFill>
                <a:srgbClr val="000000"/>
              </a:solidFill>
              <a:latin typeface="Arial"/>
              <a:ea typeface="Arial"/>
              <a:cs typeface="Arial"/>
              <a:sym typeface="Arial"/>
              <a:rtl val="0"/>
            </a:endParaRPr>
          </a:p>
        </p:txBody>
      </p:sp>
      <p:sp>
        <p:nvSpPr>
          <p:cNvPr id="304" name="Shape 304"/>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Trebuchet MS"/>
              <a:buNone/>
            </a:pPr>
            <a:fld id="{00000000-1234-1234-1234-123412341234}" type="slidenum">
              <a:rPr lang="en-US" sz="1200" b="0" i="0" u="none" strike="noStrike" cap="none" baseline="0">
                <a:solidFill>
                  <a:srgbClr val="888888"/>
                </a:solidFill>
                <a:latin typeface="Trebuchet MS"/>
                <a:ea typeface="Trebuchet MS"/>
                <a:cs typeface="Trebuchet MS"/>
                <a:sym typeface="Trebuchet MS"/>
                <a:rtl val="0"/>
              </a:rPr>
              <a:t>34</a:t>
            </a:fld>
            <a:endParaRPr lang="en-US" sz="1200" b="0" i="0" u="none" strike="noStrike" cap="none" baseline="0">
              <a:solidFill>
                <a:srgbClr val="888888"/>
              </a:solidFill>
              <a:latin typeface="Trebuchet MS"/>
              <a:ea typeface="Trebuchet MS"/>
              <a:cs typeface="Trebuchet MS"/>
              <a:sym typeface="Trebuchet MS"/>
              <a:rtl val="0"/>
            </a:endParaRPr>
          </a:p>
        </p:txBody>
      </p:sp>
      <p:pic>
        <p:nvPicPr>
          <p:cNvPr id="305" name="Shape 305"/>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1371600" y="2590800"/>
            <a:ext cx="6734944" cy="3409948"/>
          </a:xfrm>
          <a:prstGeom prst="rect">
            <a:avLst/>
          </a:prstGeom>
          <a:noFill/>
          <a:ln>
            <a:noFill/>
          </a:ln>
        </p:spPr>
      </p:pic>
    </p:spTree>
    <p:extLst>
      <p:ext uri="{BB962C8B-B14F-4D97-AF65-F5344CB8AC3E}">
        <p14:creationId xmlns:p14="http://schemas.microsoft.com/office/powerpoint/2010/main" val="896426965"/>
      </p:ext>
    </p:extLst>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baseline="0">
                <a:solidFill>
                  <a:srgbClr val="898989"/>
                </a:solidFill>
                <a:latin typeface="Calibri"/>
                <a:ea typeface="Calibri"/>
                <a:cs typeface="Calibri"/>
                <a:sym typeface="Calibri"/>
                <a:rtl val="0"/>
              </a:rPr>
              <a:t>35</a:t>
            </a:fld>
            <a:endParaRPr lang="en-US" sz="1200" b="0" i="0" u="none" strike="noStrike" cap="none" baseline="0">
              <a:solidFill>
                <a:srgbClr val="898989"/>
              </a:solidFill>
              <a:latin typeface="Calibri"/>
              <a:ea typeface="Calibri"/>
              <a:cs typeface="Calibri"/>
              <a:sym typeface="Calibri"/>
              <a:rtl val="0"/>
            </a:endParaRPr>
          </a:p>
        </p:txBody>
      </p:sp>
      <p:sp>
        <p:nvSpPr>
          <p:cNvPr id="311" name="Shape 31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Trebuchet MS"/>
              <a:buNone/>
            </a:pPr>
            <a:r>
              <a:rPr lang="en-US" sz="4000" b="0" i="0" u="none" strike="noStrike" cap="none" baseline="0">
                <a:solidFill>
                  <a:srgbClr val="000000"/>
                </a:solidFill>
                <a:latin typeface="Arial"/>
                <a:ea typeface="Arial"/>
                <a:cs typeface="Arial"/>
                <a:sym typeface="Arial"/>
                <a:rtl val="0"/>
              </a:rPr>
              <a:t>Steps to Adopt </a:t>
            </a:r>
            <a:br>
              <a:rPr lang="en-US" sz="4000" b="0" i="0" u="none" strike="noStrike" cap="none" baseline="0">
                <a:solidFill>
                  <a:srgbClr val="000000"/>
                </a:solidFill>
                <a:latin typeface="Arial"/>
                <a:ea typeface="Arial"/>
                <a:cs typeface="Arial"/>
                <a:sym typeface="Arial"/>
                <a:rtl val="0"/>
              </a:rPr>
            </a:br>
            <a:r>
              <a:rPr lang="en-US" sz="4000" b="0" i="0" u="none" strike="noStrike" cap="none" baseline="0">
                <a:solidFill>
                  <a:srgbClr val="000000"/>
                </a:solidFill>
                <a:latin typeface="Arial"/>
                <a:ea typeface="Arial"/>
                <a:cs typeface="Arial"/>
                <a:sym typeface="Arial"/>
                <a:rtl val="0"/>
              </a:rPr>
              <a:t>Open Educational Resources</a:t>
            </a:r>
          </a:p>
        </p:txBody>
      </p:sp>
      <p:sp>
        <p:nvSpPr>
          <p:cNvPr id="312" name="Shape 312"/>
          <p:cNvSpPr txBox="1">
            <a:spLocks noGrp="1"/>
          </p:cNvSpPr>
          <p:nvPr>
            <p:ph type="body" idx="1"/>
          </p:nvPr>
        </p:nvSpPr>
        <p:spPr>
          <a:xfrm>
            <a:off x="457200" y="1848380"/>
            <a:ext cx="8229600" cy="4525963"/>
          </a:xfrm>
          <a:prstGeom prst="rect">
            <a:avLst/>
          </a:prstGeom>
          <a:noFill/>
          <a:ln>
            <a:noFill/>
          </a:ln>
        </p:spPr>
        <p:txBody>
          <a:bodyPr lIns="91425" tIns="91425" rIns="91425" bIns="91425" anchor="t" anchorCtr="0">
            <a:noAutofit/>
          </a:bodyPr>
          <a:lstStyle/>
          <a:p>
            <a:pPr marL="514350" marR="0" lvl="0" indent="-514350" algn="l" rtl="0">
              <a:lnSpc>
                <a:spcPct val="100000"/>
              </a:lnSpc>
              <a:spcBef>
                <a:spcPts val="0"/>
              </a:spcBef>
              <a:spcAft>
                <a:spcPts val="0"/>
              </a:spcAft>
              <a:buClr>
                <a:schemeClr val="dk1"/>
              </a:buClr>
              <a:buFont typeface="Arial"/>
              <a:buNone/>
            </a:pPr>
            <a:endParaRPr sz="3600"/>
          </a:p>
          <a:p>
            <a:pPr marL="514350" marR="0" lvl="0" indent="-514350" algn="l" rtl="0">
              <a:lnSpc>
                <a:spcPct val="100000"/>
              </a:lnSpc>
              <a:spcBef>
                <a:spcPts val="0"/>
              </a:spcBef>
              <a:spcAft>
                <a:spcPts val="0"/>
              </a:spcAft>
              <a:buClr>
                <a:schemeClr val="dk1"/>
              </a:buClr>
              <a:buSzPct val="25000"/>
              <a:buFont typeface="Arial"/>
              <a:buNone/>
            </a:pPr>
            <a:r>
              <a:rPr lang="en-US" sz="3600" b="0" i="0" u="none" strike="noStrike" cap="none" baseline="0">
                <a:solidFill>
                  <a:srgbClr val="000000"/>
                </a:solidFill>
                <a:latin typeface="Arial"/>
                <a:ea typeface="Arial"/>
                <a:cs typeface="Arial"/>
                <a:sym typeface="Arial"/>
                <a:rtl val="0"/>
              </a:rPr>
              <a:t>• Discover &amp; Select</a:t>
            </a:r>
          </a:p>
          <a:p>
            <a:pPr marL="514350" marR="0" lvl="0" indent="-514350" algn="l" rtl="0">
              <a:lnSpc>
                <a:spcPct val="100000"/>
              </a:lnSpc>
              <a:spcBef>
                <a:spcPts val="640"/>
              </a:spcBef>
              <a:spcAft>
                <a:spcPts val="0"/>
              </a:spcAft>
              <a:buClr>
                <a:schemeClr val="dk1"/>
              </a:buClr>
              <a:buSzPct val="25000"/>
              <a:buFont typeface="Arial"/>
              <a:buNone/>
            </a:pPr>
            <a:r>
              <a:rPr lang="en-US" sz="3600" b="0" i="0" u="none" strike="noStrike" cap="none" baseline="0">
                <a:solidFill>
                  <a:srgbClr val="000000"/>
                </a:solidFill>
                <a:latin typeface="Arial"/>
                <a:ea typeface="Arial"/>
                <a:cs typeface="Arial"/>
                <a:sym typeface="Arial"/>
                <a:rtl val="0"/>
              </a:rPr>
              <a:t>• </a:t>
            </a:r>
            <a:r>
              <a:rPr lang="en-US" sz="3600" b="1" i="0" u="none" strike="noStrike" cap="none" baseline="0">
                <a:solidFill>
                  <a:srgbClr val="000000"/>
                </a:solidFill>
                <a:latin typeface="Arial"/>
                <a:ea typeface="Arial"/>
                <a:cs typeface="Arial"/>
                <a:sym typeface="Arial"/>
                <a:rtl val="0"/>
              </a:rPr>
              <a:t>Adopt &amp; Use</a:t>
            </a:r>
          </a:p>
          <a:p>
            <a:pPr marL="514350" marR="0" lvl="0" indent="-514350" algn="l" rtl="0">
              <a:lnSpc>
                <a:spcPct val="100000"/>
              </a:lnSpc>
              <a:spcBef>
                <a:spcPts val="640"/>
              </a:spcBef>
              <a:spcAft>
                <a:spcPts val="0"/>
              </a:spcAft>
              <a:buClr>
                <a:schemeClr val="dk1"/>
              </a:buClr>
              <a:buSzPct val="25000"/>
              <a:buFont typeface="Arial"/>
              <a:buNone/>
            </a:pPr>
            <a:r>
              <a:rPr lang="en-US" sz="3600" b="0" i="0" u="none" strike="noStrike" cap="none" baseline="0">
                <a:solidFill>
                  <a:srgbClr val="000000"/>
                </a:solidFill>
                <a:latin typeface="Arial"/>
                <a:ea typeface="Arial"/>
                <a:cs typeface="Arial"/>
                <a:sym typeface="Arial"/>
                <a:rtl val="0"/>
              </a:rPr>
              <a:t>• </a:t>
            </a:r>
            <a:r>
              <a:rPr lang="en-US" sz="3600">
                <a:rtl val="0"/>
              </a:rPr>
              <a:t>Grow &amp; Sustain</a:t>
            </a:r>
          </a:p>
          <a:p>
            <a:pPr marL="514350" marR="0" lvl="0" indent="-514350" algn="l" rtl="0">
              <a:lnSpc>
                <a:spcPct val="100000"/>
              </a:lnSpc>
              <a:spcBef>
                <a:spcPts val="640"/>
              </a:spcBef>
              <a:spcAft>
                <a:spcPts val="0"/>
              </a:spcAft>
              <a:buClr>
                <a:schemeClr val="dk1"/>
              </a:buClr>
              <a:buFont typeface="Arial"/>
              <a:buNone/>
            </a:pPr>
            <a:endParaRPr sz="3600" b="0" i="0" u="none" strike="noStrike" cap="none" baseline="0">
              <a:solidFill>
                <a:srgbClr val="000000"/>
              </a:solidFill>
              <a:latin typeface="Arial"/>
              <a:ea typeface="Arial"/>
              <a:cs typeface="Arial"/>
              <a:sym typeface="Arial"/>
              <a:rtl val="0"/>
            </a:endParaRPr>
          </a:p>
          <a:p>
            <a:pPr marL="514350" marR="0" lvl="0" indent="-514350" algn="l" rtl="0">
              <a:lnSpc>
                <a:spcPct val="100000"/>
              </a:lnSpc>
              <a:spcBef>
                <a:spcPts val="640"/>
              </a:spcBef>
              <a:spcAft>
                <a:spcPts val="0"/>
              </a:spcAft>
              <a:buClr>
                <a:schemeClr val="dk1"/>
              </a:buClr>
              <a:buFont typeface="Arial"/>
              <a:buNone/>
            </a:pPr>
            <a:endParaRPr sz="3600" b="0" i="0" u="none" strike="noStrike" cap="none" baseline="0">
              <a:solidFill>
                <a:srgbClr val="000000"/>
              </a:solidFill>
              <a:latin typeface="Arial"/>
              <a:ea typeface="Arial"/>
              <a:cs typeface="Arial"/>
              <a:sym typeface="Arial"/>
              <a:rtl val="0"/>
            </a:endParaRPr>
          </a:p>
        </p:txBody>
      </p:sp>
      <p:sp>
        <p:nvSpPr>
          <p:cNvPr id="313" name="Shape 3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Font typeface="Arial"/>
              <a:buNone/>
            </a:pPr>
            <a:endParaRPr sz="1200" b="0" i="0" u="none" strike="noStrike" cap="none" baseline="0">
              <a:solidFill>
                <a:srgbClr val="898989"/>
              </a:solidFill>
              <a:latin typeface="Arial"/>
              <a:ea typeface="Arial"/>
              <a:cs typeface="Arial"/>
              <a:sym typeface="Arial"/>
              <a:rtl val="0"/>
            </a:endParaRPr>
          </a:p>
        </p:txBody>
      </p:sp>
      <p:sp>
        <p:nvSpPr>
          <p:cNvPr id="314" name="Shape 314"/>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strike="noStrike" cap="none" baseline="0">
                <a:solidFill>
                  <a:srgbClr val="898989"/>
                </a:solidFill>
                <a:latin typeface="Arial"/>
                <a:ea typeface="Arial"/>
                <a:cs typeface="Arial"/>
                <a:sym typeface="Arial"/>
                <a:rtl val="0"/>
              </a:rPr>
              <a:t>35</a:t>
            </a:fld>
            <a:endParaRPr lang="en-US" sz="1200" b="0" i="0" u="none" strike="noStrike" cap="none" baseline="0">
              <a:solidFill>
                <a:srgbClr val="898989"/>
              </a:solidFill>
              <a:latin typeface="Arial"/>
              <a:ea typeface="Arial"/>
              <a:cs typeface="Arial"/>
              <a:sym typeface="Arial"/>
              <a:rtl val="0"/>
            </a:endParaRPr>
          </a:p>
        </p:txBody>
      </p:sp>
      <p:pic>
        <p:nvPicPr>
          <p:cNvPr id="315" name="Shape 315"/>
          <p:cNvPicPr preferRelativeResize="0">
            <a:picLocks noGrp="1"/>
          </p:cNvPicPr>
          <p:nvPr>
            <p:ph type="body" idx="4294967295"/>
          </p:nvPr>
        </p:nvPicPr>
        <p:blipFill rotWithShape="1">
          <a:blip r:embed="rId3">
            <a:alphaModFix/>
          </a:blip>
          <a:srcRect/>
          <a:stretch/>
        </p:blipFill>
        <p:spPr>
          <a:xfrm>
            <a:off x="6162675" y="2035175"/>
            <a:ext cx="2676525" cy="3844925"/>
          </a:xfrm>
          <a:prstGeom prst="rect">
            <a:avLst/>
          </a:prstGeom>
          <a:noFill/>
          <a:ln>
            <a:noFill/>
          </a:ln>
        </p:spPr>
      </p:pic>
      <p:sp>
        <p:nvSpPr>
          <p:cNvPr id="316" name="Shape 316"/>
          <p:cNvSpPr txBox="1"/>
          <p:nvPr/>
        </p:nvSpPr>
        <p:spPr>
          <a:xfrm>
            <a:off x="2743200" y="6400800"/>
            <a:ext cx="3886200" cy="3492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98989"/>
              </a:buClr>
              <a:buSzPct val="25000"/>
              <a:buFont typeface="Calibri"/>
              <a:buNone/>
            </a:pPr>
            <a:r>
              <a:rPr lang="en-US" sz="1200" b="0" i="0" u="none" strike="noStrike" cap="none" baseline="0">
                <a:solidFill>
                  <a:srgbClr val="898989"/>
                </a:solidFill>
                <a:latin typeface="Calibri"/>
                <a:ea typeface="Calibri"/>
                <a:cs typeface="Calibri"/>
                <a:sym typeface="Calibri"/>
                <a:rtl val="0"/>
              </a:rPr>
              <a:t>How to Adopt an Open Textbook – Adopt &amp; Use Section</a:t>
            </a:r>
          </a:p>
        </p:txBody>
      </p:sp>
      <p:sp>
        <p:nvSpPr>
          <p:cNvPr id="317" name="Shape 317"/>
          <p:cNvSpPr txBox="1"/>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baseline="0">
                <a:solidFill>
                  <a:srgbClr val="898989"/>
                </a:solidFill>
                <a:latin typeface="Calibri"/>
                <a:ea typeface="Calibri"/>
                <a:cs typeface="Calibri"/>
                <a:sym typeface="Calibri"/>
                <a:rtl val="0"/>
              </a:rPr>
              <a:t>35</a:t>
            </a:fld>
            <a:endParaRPr lang="en-US" sz="1200" b="0" i="0" u="none" strike="noStrike" cap="none" baseline="0">
              <a:solidFill>
                <a:srgbClr val="898989"/>
              </a:solidFill>
              <a:latin typeface="Calibri"/>
              <a:ea typeface="Calibri"/>
              <a:cs typeface="Calibri"/>
              <a:sym typeface="Calibri"/>
              <a:rtl val="0"/>
            </a:endParaRPr>
          </a:p>
        </p:txBody>
      </p:sp>
      <p:sp>
        <p:nvSpPr>
          <p:cNvPr id="318" name="Shape 318"/>
          <p:cNvSpPr txBox="1"/>
          <p:nvPr/>
        </p:nvSpPr>
        <p:spPr>
          <a:xfrm>
            <a:off x="5715000" y="5880100"/>
            <a:ext cx="3124199" cy="2444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000" b="0" i="0" u="none" strike="noStrike" cap="none" baseline="0">
                <a:solidFill>
                  <a:schemeClr val="dk1"/>
                </a:solidFill>
                <a:latin typeface="Calibri"/>
                <a:ea typeface="Calibri"/>
                <a:cs typeface="Calibri"/>
                <a:sym typeface="Calibri"/>
                <a:rtl val="0"/>
              </a:rPr>
              <a:t>San Miguel stairs cc licensed by larry&amp;flo 2007</a:t>
            </a:r>
          </a:p>
        </p:txBody>
      </p:sp>
    </p:spTree>
    <p:extLst>
      <p:ext uri="{BB962C8B-B14F-4D97-AF65-F5344CB8AC3E}">
        <p14:creationId xmlns:p14="http://schemas.microsoft.com/office/powerpoint/2010/main" val="263227779"/>
      </p:ext>
    </p:extLst>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Trebuchet MS"/>
              <a:buNone/>
            </a:pPr>
            <a:r>
              <a:rPr lang="en-US" sz="4000" b="0" i="0" u="none" strike="noStrike" cap="none" baseline="0">
                <a:solidFill>
                  <a:srgbClr val="000000"/>
                </a:solidFill>
                <a:latin typeface="Arial"/>
                <a:ea typeface="Arial"/>
                <a:cs typeface="Arial"/>
                <a:sym typeface="Arial"/>
                <a:rtl val="0"/>
              </a:rPr>
              <a:t>Adopt and Use</a:t>
            </a:r>
          </a:p>
        </p:txBody>
      </p:sp>
      <p:sp>
        <p:nvSpPr>
          <p:cNvPr id="325" name="Shape 325"/>
          <p:cNvSpPr txBox="1">
            <a:spLocks noGrp="1"/>
          </p:cNvSpPr>
          <p:nvPr>
            <p:ph type="body" idx="1"/>
          </p:nvPr>
        </p:nvSpPr>
        <p:spPr>
          <a:xfrm>
            <a:off x="457200" y="1624000"/>
            <a:ext cx="8229600" cy="45261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SzPct val="100000"/>
            </a:pPr>
            <a:r>
              <a:rPr lang="en-US" sz="2800" dirty="0"/>
              <a:t>Who needs to know?</a:t>
            </a:r>
          </a:p>
          <a:p>
            <a:pPr marL="0" marR="0" lvl="0" indent="0" algn="l" rtl="0">
              <a:lnSpc>
                <a:spcPct val="100000"/>
              </a:lnSpc>
              <a:spcBef>
                <a:spcPts val="0"/>
              </a:spcBef>
              <a:spcAft>
                <a:spcPts val="0"/>
              </a:spcAft>
              <a:buNone/>
            </a:pPr>
            <a:endParaRPr sz="2800" dirty="0"/>
          </a:p>
          <a:p>
            <a:pPr marL="457200" marR="0" lvl="0" indent="-228600" algn="l" rtl="0">
              <a:lnSpc>
                <a:spcPct val="100000"/>
              </a:lnSpc>
              <a:spcBef>
                <a:spcPts val="640"/>
              </a:spcBef>
              <a:spcAft>
                <a:spcPts val="0"/>
              </a:spcAft>
              <a:buSzPct val="100000"/>
            </a:pPr>
            <a:r>
              <a:rPr lang="en-US" sz="2800" dirty="0">
                <a:rtl val="0"/>
              </a:rPr>
              <a:t>What are the deadlines?</a:t>
            </a:r>
          </a:p>
          <a:p>
            <a:pPr marL="457200" marR="0" lvl="0" indent="457200" algn="l" rtl="0">
              <a:lnSpc>
                <a:spcPct val="100000"/>
              </a:lnSpc>
              <a:spcBef>
                <a:spcPts val="640"/>
              </a:spcBef>
              <a:spcAft>
                <a:spcPts val="0"/>
              </a:spcAft>
              <a:buNone/>
            </a:pPr>
            <a:endParaRPr dirty="0"/>
          </a:p>
          <a:p>
            <a:pPr marL="457200" lvl="0" indent="-228600" rtl="0">
              <a:spcBef>
                <a:spcPts val="0"/>
              </a:spcBef>
              <a:buSzPct val="100000"/>
            </a:pPr>
            <a:r>
              <a:rPr lang="en-US" sz="2800" dirty="0">
                <a:solidFill>
                  <a:schemeClr val="dk1"/>
                </a:solidFill>
              </a:rPr>
              <a:t>How will </a:t>
            </a:r>
            <a:r>
              <a:rPr lang="en-US" sz="2800" dirty="0" smtClean="0">
                <a:solidFill>
                  <a:schemeClr val="dk1"/>
                </a:solidFill>
              </a:rPr>
              <a:t>students access?</a:t>
            </a:r>
          </a:p>
          <a:p>
            <a:pPr marL="457200" lvl="0" indent="-228600" rtl="0">
              <a:spcBef>
                <a:spcPts val="0"/>
              </a:spcBef>
              <a:buSzPct val="100000"/>
            </a:pPr>
            <a:endParaRPr lang="en-US" sz="2800" dirty="0">
              <a:solidFill>
                <a:schemeClr val="dk1"/>
              </a:solidFill>
            </a:endParaRPr>
          </a:p>
          <a:p>
            <a:pPr marL="457200" lvl="0" indent="-228600" rtl="0">
              <a:spcBef>
                <a:spcPts val="0"/>
              </a:spcBef>
              <a:buSzPct val="100000"/>
            </a:pPr>
            <a:r>
              <a:rPr lang="en-US" sz="2800" dirty="0" smtClean="0">
                <a:solidFill>
                  <a:schemeClr val="dk1"/>
                </a:solidFill>
              </a:rPr>
              <a:t>Is funding available?</a:t>
            </a:r>
            <a:endParaRPr lang="en-US" sz="2800" dirty="0">
              <a:solidFill>
                <a:schemeClr val="dk1"/>
              </a:solidFill>
            </a:endParaRPr>
          </a:p>
        </p:txBody>
      </p:sp>
      <p:sp>
        <p:nvSpPr>
          <p:cNvPr id="326" name="Shape 326"/>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strike="noStrike" cap="none" baseline="0">
                <a:solidFill>
                  <a:srgbClr val="898989"/>
                </a:solidFill>
                <a:latin typeface="Arial"/>
                <a:ea typeface="Arial"/>
                <a:cs typeface="Arial"/>
                <a:sym typeface="Arial"/>
                <a:rtl val="0"/>
              </a:rPr>
              <a:t>36</a:t>
            </a:fld>
            <a:endParaRPr lang="en-US" sz="1200" b="0" i="0" u="none" strike="noStrike" cap="none" baseline="0">
              <a:solidFill>
                <a:srgbClr val="898989"/>
              </a:solidFill>
              <a:latin typeface="Arial"/>
              <a:ea typeface="Arial"/>
              <a:cs typeface="Arial"/>
              <a:sym typeface="Arial"/>
              <a:rtl val="0"/>
            </a:endParaRPr>
          </a:p>
        </p:txBody>
      </p:sp>
      <p:sp>
        <p:nvSpPr>
          <p:cNvPr id="327" name="Shape 327"/>
          <p:cNvSpPr txBox="1"/>
          <p:nvPr/>
        </p:nvSpPr>
        <p:spPr>
          <a:xfrm>
            <a:off x="2590800" y="6126175"/>
            <a:ext cx="4267199" cy="3492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98989"/>
              </a:buClr>
              <a:buSzPct val="25000"/>
              <a:buFont typeface="Calibri"/>
              <a:buNone/>
            </a:pPr>
            <a:r>
              <a:rPr lang="en-US" sz="1200" b="0" i="0" u="none" strike="noStrike" cap="none" baseline="0">
                <a:solidFill>
                  <a:srgbClr val="898989"/>
                </a:solidFill>
                <a:latin typeface="Calibri"/>
                <a:ea typeface="Calibri"/>
                <a:cs typeface="Calibri"/>
                <a:sym typeface="Calibri"/>
                <a:rtl val="0"/>
              </a:rPr>
              <a:t>How to Adopt an Open Textbook -- Adopt &amp; Use Section</a:t>
            </a:r>
          </a:p>
        </p:txBody>
      </p:sp>
      <p:sp>
        <p:nvSpPr>
          <p:cNvPr id="328" name="Shape 328"/>
          <p:cNvSpPr txBox="1"/>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baseline="0">
                <a:solidFill>
                  <a:srgbClr val="898989"/>
                </a:solidFill>
                <a:latin typeface="Calibri"/>
                <a:ea typeface="Calibri"/>
                <a:cs typeface="Calibri"/>
                <a:sym typeface="Calibri"/>
                <a:rtl val="0"/>
              </a:rPr>
              <a:t>36</a:t>
            </a:fld>
            <a:endParaRPr lang="en-US" sz="1200" b="0" i="0" u="none" strike="noStrike" cap="none" baseline="0">
              <a:solidFill>
                <a:srgbClr val="898989"/>
              </a:solidFill>
              <a:latin typeface="Calibri"/>
              <a:ea typeface="Calibri"/>
              <a:cs typeface="Calibri"/>
              <a:sym typeface="Calibri"/>
              <a:rtl val="0"/>
            </a:endParaRPr>
          </a:p>
        </p:txBody>
      </p:sp>
      <p:sp>
        <p:nvSpPr>
          <p:cNvPr id="329" name="Shape 329"/>
          <p:cNvSpPr txBox="1"/>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baseline="0">
                <a:solidFill>
                  <a:srgbClr val="898989"/>
                </a:solidFill>
                <a:latin typeface="Calibri"/>
                <a:ea typeface="Calibri"/>
                <a:cs typeface="Calibri"/>
                <a:sym typeface="Calibri"/>
                <a:rtl val="0"/>
              </a:rPr>
              <a:t>36</a:t>
            </a:fld>
            <a:endParaRPr lang="en-US" sz="1200" b="0" i="0" u="none" strike="noStrike" cap="none" baseline="0">
              <a:solidFill>
                <a:srgbClr val="898989"/>
              </a:solidFill>
              <a:latin typeface="Calibri"/>
              <a:ea typeface="Calibri"/>
              <a:cs typeface="Calibri"/>
              <a:sym typeface="Calibri"/>
              <a:rtl val="0"/>
            </a:endParaRPr>
          </a:p>
        </p:txBody>
      </p:sp>
      <p:pic>
        <p:nvPicPr>
          <p:cNvPr id="330" name="Shape 33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715000" y="2133600"/>
            <a:ext cx="2819400" cy="2055900"/>
          </a:xfrm>
          <a:prstGeom prst="rect">
            <a:avLst/>
          </a:prstGeom>
          <a:noFill/>
          <a:ln>
            <a:noFill/>
          </a:ln>
        </p:spPr>
      </p:pic>
      <p:sp>
        <p:nvSpPr>
          <p:cNvPr id="331" name="Shape 331"/>
          <p:cNvSpPr txBox="1"/>
          <p:nvPr/>
        </p:nvSpPr>
        <p:spPr>
          <a:xfrm>
            <a:off x="6324600" y="4495800"/>
            <a:ext cx="1877999" cy="244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dirty="0" err="1">
                <a:solidFill>
                  <a:schemeClr val="dk1"/>
                </a:solidFill>
                <a:latin typeface="Arial"/>
                <a:ea typeface="Arial"/>
                <a:cs typeface="Arial"/>
                <a:sym typeface="Arial"/>
                <a:rtl val="0"/>
              </a:rPr>
              <a:t>brewbooks</a:t>
            </a:r>
            <a:r>
              <a:rPr lang="en-US" sz="1000" b="0" i="0" u="none" strike="noStrike" cap="none" baseline="0" dirty="0">
                <a:solidFill>
                  <a:schemeClr val="dk1"/>
                </a:solidFill>
                <a:latin typeface="Arial"/>
                <a:ea typeface="Arial"/>
                <a:cs typeface="Arial"/>
                <a:sym typeface="Arial"/>
                <a:rtl val="0"/>
              </a:rPr>
              <a:t> </a:t>
            </a:r>
            <a:r>
              <a:rPr lang="en-US" sz="1000" b="0" i="0" u="none" strike="noStrike" cap="none" baseline="0" dirty="0" err="1">
                <a:solidFill>
                  <a:schemeClr val="dk1"/>
                </a:solidFill>
                <a:latin typeface="Arial"/>
                <a:ea typeface="Arial"/>
                <a:cs typeface="Arial"/>
                <a:sym typeface="Arial"/>
                <a:rtl val="0"/>
              </a:rPr>
              <a:t>flickr</a:t>
            </a:r>
            <a:r>
              <a:rPr lang="en-US" sz="1000" b="0" i="0" u="none" strike="noStrike" cap="none" baseline="0" dirty="0">
                <a:solidFill>
                  <a:schemeClr val="dk1"/>
                </a:solidFill>
                <a:latin typeface="Arial"/>
                <a:ea typeface="Arial"/>
                <a:cs typeface="Arial"/>
                <a:sym typeface="Arial"/>
                <a:rtl val="0"/>
              </a:rPr>
              <a:t> CC-BYNCSA</a:t>
            </a:r>
          </a:p>
        </p:txBody>
      </p:sp>
    </p:spTree>
    <p:extLst>
      <p:ext uri="{BB962C8B-B14F-4D97-AF65-F5344CB8AC3E}">
        <p14:creationId xmlns:p14="http://schemas.microsoft.com/office/powerpoint/2010/main" val="2868990284"/>
      </p:ext>
    </p:extLst>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685800" y="861400"/>
            <a:ext cx="77724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Trebuchet MS"/>
              <a:buNone/>
            </a:pPr>
            <a:r>
              <a:rPr lang="en-US" sz="4000"/>
              <a:t>Work</a:t>
            </a:r>
            <a:r>
              <a:rPr lang="en-US" sz="4000" b="0" i="0" u="none" strike="noStrike" cap="none" baseline="0">
                <a:solidFill>
                  <a:srgbClr val="000000"/>
                </a:solidFill>
                <a:latin typeface="Arial"/>
                <a:ea typeface="Arial"/>
                <a:cs typeface="Arial"/>
                <a:sym typeface="Arial"/>
                <a:rtl val="0"/>
              </a:rPr>
              <a:t> with stakeholders</a:t>
            </a:r>
          </a:p>
        </p:txBody>
      </p:sp>
      <p:sp>
        <p:nvSpPr>
          <p:cNvPr id="338" name="Shape 338"/>
          <p:cNvSpPr txBox="1">
            <a:spLocks noGrp="1"/>
          </p:cNvSpPr>
          <p:nvPr>
            <p:ph type="body" idx="1"/>
          </p:nvPr>
        </p:nvSpPr>
        <p:spPr>
          <a:xfrm>
            <a:off x="685800" y="2004400"/>
            <a:ext cx="8211299" cy="4099500"/>
          </a:xfrm>
          <a:prstGeom prst="rect">
            <a:avLst/>
          </a:prstGeom>
          <a:noFill/>
          <a:ln>
            <a:noFill/>
          </a:ln>
        </p:spPr>
        <p:txBody>
          <a:bodyPr lIns="91425" tIns="91425" rIns="91425" bIns="91425" anchor="t" anchorCtr="0">
            <a:noAutofit/>
          </a:bodyPr>
          <a:lstStyle/>
          <a:p>
            <a:pPr marL="342900" marR="0" lvl="0" indent="-139700" algn="l" rtl="0">
              <a:lnSpc>
                <a:spcPct val="100000"/>
              </a:lnSpc>
              <a:spcBef>
                <a:spcPts val="0"/>
              </a:spcBef>
              <a:spcAft>
                <a:spcPts val="0"/>
              </a:spcAft>
              <a:buClr>
                <a:schemeClr val="dk1"/>
              </a:buClr>
              <a:buSzPct val="100000"/>
              <a:buFont typeface="Arial"/>
              <a:buChar char="•"/>
            </a:pPr>
            <a:r>
              <a:rPr lang="en-US" sz="2800" b="0" i="0" u="none" strike="noStrike" cap="none" baseline="0" dirty="0">
                <a:solidFill>
                  <a:srgbClr val="000000"/>
                </a:solidFill>
                <a:latin typeface="Arial"/>
                <a:ea typeface="Arial"/>
                <a:cs typeface="Arial"/>
                <a:sym typeface="Arial"/>
                <a:rtl val="0"/>
              </a:rPr>
              <a:t>What is the process and timing?</a:t>
            </a:r>
          </a:p>
          <a:p>
            <a:pPr marL="742950" marR="0" lvl="1" indent="-10795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rgbClr val="000000"/>
                </a:solidFill>
                <a:latin typeface="Arial"/>
                <a:ea typeface="Arial"/>
                <a:cs typeface="Arial"/>
                <a:sym typeface="Arial"/>
                <a:rtl val="0"/>
              </a:rPr>
              <a:t>Curriculum Committee</a:t>
            </a:r>
          </a:p>
          <a:p>
            <a:pPr marL="742950" marR="0" lvl="1" indent="-10795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rgbClr val="000000"/>
                </a:solidFill>
                <a:latin typeface="Arial"/>
                <a:ea typeface="Arial"/>
                <a:cs typeface="Arial"/>
                <a:sym typeface="Arial"/>
                <a:rtl val="0"/>
              </a:rPr>
              <a:t>Department </a:t>
            </a:r>
            <a:r>
              <a:rPr lang="en-US" sz="2800" dirty="0" smtClean="0">
                <a:rtl val="0"/>
              </a:rPr>
              <a:t>Head</a:t>
            </a:r>
          </a:p>
          <a:p>
            <a:pPr marL="742950" marR="0" lvl="1" indent="-107950" algn="l" rtl="0">
              <a:lnSpc>
                <a:spcPct val="100000"/>
              </a:lnSpc>
              <a:spcBef>
                <a:spcPts val="560"/>
              </a:spcBef>
              <a:spcAft>
                <a:spcPts val="0"/>
              </a:spcAft>
              <a:buClr>
                <a:schemeClr val="dk1"/>
              </a:buClr>
              <a:buSzPct val="100000"/>
              <a:buFont typeface="Arial"/>
              <a:buChar char="–"/>
            </a:pPr>
            <a:r>
              <a:rPr lang="en-US" sz="2800" dirty="0" smtClean="0">
                <a:solidFill>
                  <a:schemeClr val="dk1"/>
                </a:solidFill>
                <a:rtl val="0"/>
              </a:rPr>
              <a:t>Bookstore</a:t>
            </a:r>
          </a:p>
          <a:p>
            <a:pPr marL="742950" marR="0" lvl="1" indent="-107950" algn="l" rtl="0">
              <a:lnSpc>
                <a:spcPct val="100000"/>
              </a:lnSpc>
              <a:spcBef>
                <a:spcPts val="560"/>
              </a:spcBef>
              <a:spcAft>
                <a:spcPts val="0"/>
              </a:spcAft>
              <a:buClr>
                <a:schemeClr val="dk1"/>
              </a:buClr>
              <a:buSzPct val="100000"/>
              <a:buFont typeface="Arial"/>
              <a:buChar char="–"/>
            </a:pPr>
            <a:r>
              <a:rPr lang="en-US" sz="2800" b="0" i="0" u="none" strike="noStrike" cap="none" baseline="0" dirty="0" smtClean="0">
                <a:solidFill>
                  <a:srgbClr val="000000"/>
                </a:solidFill>
                <a:latin typeface="Arial"/>
                <a:ea typeface="Arial"/>
                <a:cs typeface="Arial"/>
                <a:sym typeface="Arial"/>
                <a:rtl val="0"/>
              </a:rPr>
              <a:t>Librarians</a:t>
            </a:r>
            <a:endParaRPr lang="en-US" sz="2800" b="0" i="0" u="none" strike="noStrike" cap="none" baseline="0" dirty="0">
              <a:solidFill>
                <a:srgbClr val="000000"/>
              </a:solidFill>
              <a:latin typeface="Arial"/>
              <a:ea typeface="Arial"/>
              <a:cs typeface="Arial"/>
              <a:sym typeface="Arial"/>
              <a:rtl val="0"/>
            </a:endParaRPr>
          </a:p>
          <a:p>
            <a:pPr marL="742950" marR="0" lvl="1" indent="-107950" algn="l" rtl="0">
              <a:lnSpc>
                <a:spcPct val="100000"/>
              </a:lnSpc>
              <a:spcBef>
                <a:spcPts val="560"/>
              </a:spcBef>
              <a:spcAft>
                <a:spcPts val="0"/>
              </a:spcAft>
              <a:buClr>
                <a:schemeClr val="dk1"/>
              </a:buClr>
              <a:buSzPct val="100000"/>
              <a:buFont typeface="Arial"/>
              <a:buChar char="–"/>
            </a:pPr>
            <a:r>
              <a:rPr lang="en-US" sz="2800" dirty="0">
                <a:rtl val="0"/>
              </a:rPr>
              <a:t>Ed Tech / LMS</a:t>
            </a:r>
          </a:p>
          <a:p>
            <a:pPr marL="742950" marR="0" lvl="1" indent="-10795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rgbClr val="000000"/>
                </a:solidFill>
                <a:latin typeface="Arial"/>
                <a:ea typeface="Arial"/>
                <a:cs typeface="Arial"/>
                <a:sym typeface="Arial"/>
                <a:rtl val="0"/>
              </a:rPr>
              <a:t>Students</a:t>
            </a:r>
          </a:p>
          <a:p>
            <a:pPr marL="457200" marR="0" lvl="0" indent="0" algn="l" rtl="0">
              <a:lnSpc>
                <a:spcPct val="100000"/>
              </a:lnSpc>
              <a:spcBef>
                <a:spcPts val="560"/>
              </a:spcBef>
              <a:spcAft>
                <a:spcPts val="0"/>
              </a:spcAft>
              <a:buNone/>
            </a:pPr>
            <a:endParaRPr dirty="0"/>
          </a:p>
        </p:txBody>
      </p:sp>
      <p:sp>
        <p:nvSpPr>
          <p:cNvPr id="339" name="Shape 339"/>
          <p:cNvSpPr txBox="1">
            <a:spLocks noGrp="1"/>
          </p:cNvSpPr>
          <p:nvPr>
            <p:ph type="sldNum" idx="12"/>
          </p:nvPr>
        </p:nvSpPr>
        <p:spPr>
          <a:xfrm>
            <a:off x="6610600" y="6294850"/>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strike="noStrike" cap="none" baseline="0">
                <a:solidFill>
                  <a:srgbClr val="898989"/>
                </a:solidFill>
                <a:latin typeface="Arial"/>
                <a:ea typeface="Arial"/>
                <a:cs typeface="Arial"/>
                <a:sym typeface="Arial"/>
                <a:rtl val="0"/>
              </a:rPr>
              <a:t>37</a:t>
            </a:fld>
            <a:endParaRPr lang="en-US" sz="1200" b="0" i="0" u="none" strike="noStrike" cap="none" baseline="0">
              <a:solidFill>
                <a:srgbClr val="898989"/>
              </a:solidFill>
              <a:latin typeface="Arial"/>
              <a:ea typeface="Arial"/>
              <a:cs typeface="Arial"/>
              <a:sym typeface="Arial"/>
              <a:rtl val="0"/>
            </a:endParaRPr>
          </a:p>
        </p:txBody>
      </p:sp>
      <p:sp>
        <p:nvSpPr>
          <p:cNvPr id="340" name="Shape 340"/>
          <p:cNvSpPr/>
          <p:nvPr/>
        </p:nvSpPr>
        <p:spPr>
          <a:xfrm>
            <a:off x="7708850" y="5378100"/>
            <a:ext cx="902100" cy="725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800"/>
              <a:t>Image </a:t>
            </a:r>
          </a:p>
          <a:p>
            <a:pPr marL="0" marR="0" lvl="0" indent="0" algn="l" rtl="0">
              <a:lnSpc>
                <a:spcPct val="100000"/>
              </a:lnSpc>
              <a:spcBef>
                <a:spcPts val="0"/>
              </a:spcBef>
              <a:spcAft>
                <a:spcPts val="0"/>
              </a:spcAft>
              <a:buClr>
                <a:srgbClr val="000000"/>
              </a:buClr>
              <a:buSzPct val="25000"/>
              <a:buFont typeface="Arial"/>
              <a:buNone/>
            </a:pPr>
            <a:r>
              <a:rPr lang="en-US" sz="800"/>
              <a:t>pixabay.com</a:t>
            </a:r>
          </a:p>
        </p:txBody>
      </p:sp>
      <p:pic>
        <p:nvPicPr>
          <p:cNvPr id="341" name="Shape 341"/>
          <p:cNvPicPr preferRelativeResize="0"/>
          <p:nvPr/>
        </p:nvPicPr>
        <p:blipFill>
          <a:blip r:embed="rId3">
            <a:alphaModFix/>
          </a:blip>
          <a:stretch>
            <a:fillRect/>
          </a:stretch>
        </p:blipFill>
        <p:spPr>
          <a:xfrm>
            <a:off x="4462613" y="2962076"/>
            <a:ext cx="4295974" cy="2221849"/>
          </a:xfrm>
          <a:prstGeom prst="rect">
            <a:avLst/>
          </a:prstGeom>
          <a:noFill/>
          <a:ln>
            <a:noFill/>
          </a:ln>
        </p:spPr>
      </p:pic>
      <p:pic>
        <p:nvPicPr>
          <p:cNvPr id="342" name="Shape 34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458200" y="5378100"/>
            <a:ext cx="233749" cy="233749"/>
          </a:xfrm>
          <a:prstGeom prst="rect">
            <a:avLst/>
          </a:prstGeom>
          <a:noFill/>
          <a:ln>
            <a:noFill/>
          </a:ln>
        </p:spPr>
      </p:pic>
    </p:spTree>
    <p:extLst>
      <p:ext uri="{BB962C8B-B14F-4D97-AF65-F5344CB8AC3E}">
        <p14:creationId xmlns:p14="http://schemas.microsoft.com/office/powerpoint/2010/main" val="3622251505"/>
      </p:ext>
    </p:extLst>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p:nvPr/>
        </p:nvSpPr>
        <p:spPr>
          <a:xfrm>
            <a:off x="2590800" y="6324600"/>
            <a:ext cx="3640138" cy="27463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898989"/>
              </a:buClr>
              <a:buSzPct val="25000"/>
              <a:buFont typeface="Calibri"/>
              <a:buNone/>
            </a:pPr>
            <a:r>
              <a:rPr lang="en-US" sz="1200" b="0" i="0" u="none" strike="noStrike" cap="none" baseline="0">
                <a:solidFill>
                  <a:srgbClr val="898989"/>
                </a:solidFill>
                <a:latin typeface="Calibri"/>
                <a:ea typeface="Calibri"/>
                <a:cs typeface="Calibri"/>
                <a:sym typeface="Calibri"/>
                <a:rtl val="0"/>
              </a:rPr>
              <a:t>How to Adopt an Open Textbook – Adopt &amp; Use Section</a:t>
            </a:r>
          </a:p>
        </p:txBody>
      </p:sp>
      <p:sp>
        <p:nvSpPr>
          <p:cNvPr id="349" name="Shape 349"/>
          <p:cNvSpPr txBox="1">
            <a:spLocks noGrp="1"/>
          </p:cNvSpPr>
          <p:nvPr>
            <p:ph type="title"/>
          </p:nvPr>
        </p:nvSpPr>
        <p:spPr>
          <a:xfrm>
            <a:off x="609600" y="613075"/>
            <a:ext cx="77724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Trebuchet MS"/>
              <a:buNone/>
            </a:pPr>
            <a:r>
              <a:rPr lang="en-US" sz="4000" b="0" i="0" u="none" strike="noStrike" cap="none" baseline="0" dirty="0" smtClean="0">
                <a:solidFill>
                  <a:srgbClr val="000000"/>
                </a:solidFill>
                <a:latin typeface="Arial"/>
                <a:ea typeface="Arial"/>
                <a:cs typeface="Arial"/>
                <a:sym typeface="Arial"/>
                <a:rtl val="0"/>
              </a:rPr>
              <a:t>College</a:t>
            </a:r>
            <a:r>
              <a:rPr lang="en-US" sz="4000" b="0" i="0" u="none" strike="noStrike" cap="none" dirty="0" smtClean="0">
                <a:solidFill>
                  <a:srgbClr val="000000"/>
                </a:solidFill>
                <a:latin typeface="Arial"/>
                <a:ea typeface="Arial"/>
                <a:cs typeface="Arial"/>
                <a:sym typeface="Arial"/>
                <a:rtl val="0"/>
              </a:rPr>
              <a:t> </a:t>
            </a:r>
            <a:r>
              <a:rPr lang="en-US" sz="4000" b="0" i="0" u="none" strike="noStrike" cap="none" baseline="0" dirty="0" smtClean="0">
                <a:solidFill>
                  <a:srgbClr val="000000"/>
                </a:solidFill>
                <a:latin typeface="Arial"/>
                <a:ea typeface="Arial"/>
                <a:cs typeface="Arial"/>
                <a:sym typeface="Arial"/>
                <a:rtl val="0"/>
              </a:rPr>
              <a:t>Bookstores</a:t>
            </a:r>
            <a:endParaRPr lang="en-US" sz="4000" b="0" i="0" u="none" strike="noStrike" cap="none" baseline="0" dirty="0">
              <a:solidFill>
                <a:srgbClr val="000000"/>
              </a:solidFill>
              <a:latin typeface="Arial"/>
              <a:ea typeface="Arial"/>
              <a:cs typeface="Arial"/>
              <a:sym typeface="Arial"/>
              <a:rtl val="0"/>
            </a:endParaRPr>
          </a:p>
        </p:txBody>
      </p:sp>
      <p:sp>
        <p:nvSpPr>
          <p:cNvPr id="350" name="Shape 350"/>
          <p:cNvSpPr txBox="1">
            <a:spLocks noGrp="1"/>
          </p:cNvSpPr>
          <p:nvPr>
            <p:ph type="body" idx="1"/>
          </p:nvPr>
        </p:nvSpPr>
        <p:spPr>
          <a:xfrm>
            <a:off x="680425" y="1862075"/>
            <a:ext cx="7315200" cy="42338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None/>
            </a:pPr>
            <a:endParaRPr sz="2800" dirty="0"/>
          </a:p>
          <a:p>
            <a:pPr marL="342900" marR="0" lvl="0" indent="-139700" algn="l" rtl="0">
              <a:lnSpc>
                <a:spcPct val="100000"/>
              </a:lnSpc>
              <a:spcBef>
                <a:spcPts val="0"/>
              </a:spcBef>
              <a:spcAft>
                <a:spcPts val="0"/>
              </a:spcAft>
              <a:buClr>
                <a:schemeClr val="dk1"/>
              </a:buClr>
              <a:buSzPct val="100000"/>
              <a:buFont typeface="Arial"/>
              <a:buChar char="•"/>
            </a:pPr>
            <a:r>
              <a:rPr lang="en-US" b="0" i="0" u="none" strike="noStrike" cap="none" baseline="0" dirty="0">
                <a:solidFill>
                  <a:srgbClr val="000000"/>
                </a:solidFill>
                <a:latin typeface="Arial"/>
                <a:ea typeface="Arial"/>
                <a:cs typeface="Arial"/>
                <a:sym typeface="Arial"/>
                <a:rtl val="0"/>
              </a:rPr>
              <a:t>Textbook </a:t>
            </a:r>
            <a:r>
              <a:rPr lang="en-US" dirty="0">
                <a:rtl val="0"/>
              </a:rPr>
              <a:t>i</a:t>
            </a:r>
            <a:r>
              <a:rPr lang="en-US" b="0" i="0" u="none" strike="noStrike" cap="none" baseline="0" dirty="0">
                <a:solidFill>
                  <a:srgbClr val="000000"/>
                </a:solidFill>
                <a:latin typeface="Arial"/>
                <a:ea typeface="Arial"/>
                <a:cs typeface="Arial"/>
                <a:sym typeface="Arial"/>
                <a:rtl val="0"/>
              </a:rPr>
              <a:t>nformation </a:t>
            </a:r>
            <a:r>
              <a:rPr lang="en-US" dirty="0">
                <a:rtl val="0"/>
              </a:rPr>
              <a:t>h</a:t>
            </a:r>
            <a:r>
              <a:rPr lang="en-US" b="0" i="0" u="none" strike="noStrike" cap="none" baseline="0" dirty="0">
                <a:solidFill>
                  <a:srgbClr val="000000"/>
                </a:solidFill>
                <a:latin typeface="Arial"/>
                <a:ea typeface="Arial"/>
                <a:cs typeface="Arial"/>
                <a:sym typeface="Arial"/>
                <a:rtl val="0"/>
              </a:rPr>
              <a:t>ub on </a:t>
            </a:r>
            <a:r>
              <a:rPr lang="en-US" dirty="0">
                <a:rtl val="0"/>
              </a:rPr>
              <a:t>c</a:t>
            </a:r>
            <a:r>
              <a:rPr lang="en-US" b="0" i="0" u="none" strike="noStrike" cap="none" baseline="0" dirty="0">
                <a:solidFill>
                  <a:srgbClr val="000000"/>
                </a:solidFill>
                <a:latin typeface="Arial"/>
                <a:ea typeface="Arial"/>
                <a:cs typeface="Arial"/>
                <a:sym typeface="Arial"/>
                <a:rtl val="0"/>
              </a:rPr>
              <a:t>ampus</a:t>
            </a:r>
          </a:p>
          <a:p>
            <a:pPr marL="457200" marR="0" lvl="0" indent="0" algn="l" rtl="0">
              <a:lnSpc>
                <a:spcPct val="100000"/>
              </a:lnSpc>
              <a:spcBef>
                <a:spcPts val="0"/>
              </a:spcBef>
              <a:spcAft>
                <a:spcPts val="0"/>
              </a:spcAft>
              <a:buNone/>
            </a:pPr>
            <a:endParaRPr b="0" i="0" u="none" strike="noStrike" cap="none" baseline="0" dirty="0">
              <a:solidFill>
                <a:srgbClr val="000000"/>
              </a:solidFill>
              <a:latin typeface="Arial"/>
              <a:ea typeface="Arial"/>
              <a:cs typeface="Arial"/>
              <a:sym typeface="Arial"/>
              <a:rtl val="0"/>
            </a:endParaRPr>
          </a:p>
          <a:p>
            <a:pPr marL="342900" marR="0" lvl="0" indent="-139700" algn="l" rtl="0">
              <a:lnSpc>
                <a:spcPct val="100000"/>
              </a:lnSpc>
              <a:spcBef>
                <a:spcPts val="640"/>
              </a:spcBef>
              <a:spcAft>
                <a:spcPts val="0"/>
              </a:spcAft>
              <a:buClr>
                <a:schemeClr val="dk1"/>
              </a:buClr>
              <a:buSzPct val="100000"/>
              <a:buFont typeface="Arial"/>
              <a:buChar char="•"/>
            </a:pPr>
            <a:r>
              <a:rPr lang="en-US" b="0" i="0" u="none" strike="noStrike" cap="none" baseline="0" dirty="0">
                <a:solidFill>
                  <a:srgbClr val="000000"/>
                </a:solidFill>
                <a:latin typeface="Arial"/>
                <a:ea typeface="Arial"/>
                <a:cs typeface="Arial"/>
                <a:sym typeface="Arial"/>
                <a:rtl val="0"/>
              </a:rPr>
              <a:t>Ask them to </a:t>
            </a:r>
            <a:r>
              <a:rPr lang="en-US" b="0" i="0" u="none" strike="noStrike" cap="none" baseline="0" dirty="0" smtClean="0">
                <a:solidFill>
                  <a:srgbClr val="000000"/>
                </a:solidFill>
                <a:latin typeface="Arial"/>
                <a:ea typeface="Arial"/>
                <a:cs typeface="Arial"/>
                <a:sym typeface="Arial"/>
                <a:rtl val="0"/>
              </a:rPr>
              <a:t>participate</a:t>
            </a:r>
          </a:p>
          <a:p>
            <a:pPr marL="342900" marR="0" lvl="0" indent="-139700" algn="l" rtl="0">
              <a:lnSpc>
                <a:spcPct val="100000"/>
              </a:lnSpc>
              <a:spcBef>
                <a:spcPts val="640"/>
              </a:spcBef>
              <a:spcAft>
                <a:spcPts val="0"/>
              </a:spcAft>
              <a:buClr>
                <a:schemeClr val="dk1"/>
              </a:buClr>
              <a:buSzPct val="100000"/>
              <a:buFont typeface="Arial"/>
              <a:buChar char="•"/>
            </a:pPr>
            <a:endParaRPr lang="en-US" dirty="0">
              <a:solidFill>
                <a:srgbClr val="000000"/>
              </a:solidFill>
              <a:latin typeface="Arial"/>
              <a:ea typeface="Arial"/>
              <a:cs typeface="Arial"/>
              <a:sym typeface="Arial"/>
              <a:rtl val="0"/>
            </a:endParaRPr>
          </a:p>
          <a:p>
            <a:pPr marL="342900" marR="0" lvl="0" indent="-139700" algn="l" rtl="0">
              <a:lnSpc>
                <a:spcPct val="100000"/>
              </a:lnSpc>
              <a:spcBef>
                <a:spcPts val="640"/>
              </a:spcBef>
              <a:spcAft>
                <a:spcPts val="0"/>
              </a:spcAft>
              <a:buClr>
                <a:schemeClr val="dk1"/>
              </a:buClr>
              <a:buSzPct val="100000"/>
              <a:buFont typeface="Arial"/>
              <a:buChar char="•"/>
            </a:pPr>
            <a:r>
              <a:rPr lang="en-US" b="0" i="0" u="none" strike="noStrike" cap="none" baseline="0" dirty="0" smtClean="0">
                <a:solidFill>
                  <a:srgbClr val="000000"/>
                </a:solidFill>
                <a:latin typeface="Arial"/>
                <a:ea typeface="Arial"/>
                <a:cs typeface="Arial"/>
                <a:sym typeface="Arial"/>
                <a:rtl val="0"/>
              </a:rPr>
              <a:t>Print copies</a:t>
            </a:r>
            <a:endParaRPr lang="en-US" b="0" i="0" u="none" strike="noStrike" cap="none" baseline="0" dirty="0">
              <a:solidFill>
                <a:srgbClr val="000000"/>
              </a:solidFill>
              <a:latin typeface="Arial"/>
              <a:ea typeface="Arial"/>
              <a:cs typeface="Arial"/>
              <a:sym typeface="Arial"/>
              <a:rtl val="0"/>
            </a:endParaRPr>
          </a:p>
          <a:p>
            <a:pPr marL="342900" marR="0" lvl="0" indent="-50800" algn="l" rtl="0">
              <a:lnSpc>
                <a:spcPct val="100000"/>
              </a:lnSpc>
              <a:spcBef>
                <a:spcPts val="640"/>
              </a:spcBef>
              <a:spcAft>
                <a:spcPts val="0"/>
              </a:spcAft>
              <a:buClr>
                <a:schemeClr val="dk1"/>
              </a:buClr>
              <a:buFont typeface="Arial"/>
              <a:buNone/>
            </a:pPr>
            <a:endParaRPr sz="1400" b="0" i="0" u="none" strike="noStrike" cap="none" baseline="0" dirty="0">
              <a:solidFill>
                <a:srgbClr val="000000"/>
              </a:solidFill>
              <a:latin typeface="Arial"/>
              <a:ea typeface="Arial"/>
              <a:cs typeface="Arial"/>
              <a:sym typeface="Arial"/>
              <a:rtl val="0"/>
            </a:endParaRPr>
          </a:p>
        </p:txBody>
      </p:sp>
      <p:sp>
        <p:nvSpPr>
          <p:cNvPr id="351" name="Shape 351"/>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strike="noStrike" cap="none" baseline="0">
                <a:solidFill>
                  <a:srgbClr val="898989"/>
                </a:solidFill>
                <a:latin typeface="Arial"/>
                <a:ea typeface="Arial"/>
                <a:cs typeface="Arial"/>
                <a:sym typeface="Arial"/>
                <a:rtl val="0"/>
              </a:rPr>
              <a:t>38</a:t>
            </a:fld>
            <a:endParaRPr lang="en-US" sz="1200" b="0" i="0" u="none" strike="noStrike" cap="none" baseline="0">
              <a:solidFill>
                <a:srgbClr val="898989"/>
              </a:solidFill>
              <a:latin typeface="Arial"/>
              <a:ea typeface="Arial"/>
              <a:cs typeface="Arial"/>
              <a:sym typeface="Arial"/>
              <a:rtl val="0"/>
            </a:endParaRPr>
          </a:p>
        </p:txBody>
      </p:sp>
      <p:pic>
        <p:nvPicPr>
          <p:cNvPr id="352" name="Shape 35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897162" y="3263914"/>
            <a:ext cx="1608000" cy="2145600"/>
          </a:xfrm>
          <a:prstGeom prst="rect">
            <a:avLst/>
          </a:prstGeom>
          <a:noFill/>
          <a:ln>
            <a:noFill/>
          </a:ln>
        </p:spPr>
      </p:pic>
      <p:sp>
        <p:nvSpPr>
          <p:cNvPr id="353" name="Shape 353"/>
          <p:cNvSpPr txBox="1"/>
          <p:nvPr/>
        </p:nvSpPr>
        <p:spPr>
          <a:xfrm>
            <a:off x="5349362" y="5484666"/>
            <a:ext cx="2703599" cy="244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a:solidFill>
                  <a:schemeClr val="dk1"/>
                </a:solidFill>
                <a:latin typeface="Arial"/>
                <a:ea typeface="Arial"/>
                <a:cs typeface="Arial"/>
                <a:sym typeface="Arial"/>
                <a:rtl val="0"/>
              </a:rPr>
              <a:t>Lower Columbia College Flickr CC-BYNCND</a:t>
            </a:r>
          </a:p>
        </p:txBody>
      </p:sp>
    </p:spTree>
    <p:extLst>
      <p:ext uri="{BB962C8B-B14F-4D97-AF65-F5344CB8AC3E}">
        <p14:creationId xmlns:p14="http://schemas.microsoft.com/office/powerpoint/2010/main" val="3527427579"/>
      </p:ext>
    </p:extLst>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Access</a:t>
            </a:r>
            <a:endParaRPr lang="en-US" dirty="0"/>
          </a:p>
        </p:txBody>
      </p:sp>
      <p:sp>
        <p:nvSpPr>
          <p:cNvPr id="3" name="Content Placeholder 2"/>
          <p:cNvSpPr>
            <a:spLocks noGrp="1"/>
          </p:cNvSpPr>
          <p:nvPr>
            <p:ph idx="1"/>
          </p:nvPr>
        </p:nvSpPr>
        <p:spPr>
          <a:xfrm>
            <a:off x="762000" y="1600200"/>
            <a:ext cx="7239000" cy="4525963"/>
          </a:xfrm>
        </p:spPr>
        <p:txBody>
          <a:bodyPr>
            <a:normAutofit/>
          </a:bodyPr>
          <a:lstStyle/>
          <a:p>
            <a:r>
              <a:rPr lang="en-US" dirty="0" smtClean="0"/>
              <a:t>What formats do students want?</a:t>
            </a:r>
          </a:p>
          <a:p>
            <a:pPr marL="457200" lvl="1" indent="0">
              <a:buNone/>
            </a:pPr>
            <a:endParaRPr lang="en-US" dirty="0"/>
          </a:p>
          <a:p>
            <a:r>
              <a:rPr lang="en-US" dirty="0" smtClean="0"/>
              <a:t>How to distribute?</a:t>
            </a:r>
          </a:p>
          <a:p>
            <a:pPr lvl="1"/>
            <a:r>
              <a:rPr lang="en-US" dirty="0" smtClean="0"/>
              <a:t>Digital</a:t>
            </a:r>
          </a:p>
          <a:p>
            <a:pPr lvl="1"/>
            <a:r>
              <a:rPr lang="en-US" dirty="0" smtClean="0"/>
              <a:t>Print copies</a:t>
            </a:r>
          </a:p>
          <a:p>
            <a:pPr marL="457200" lvl="1" indent="0">
              <a:buNone/>
            </a:pPr>
            <a:endParaRPr lang="en-US" dirty="0"/>
          </a:p>
          <a:p>
            <a:r>
              <a:rPr lang="en-US" dirty="0" smtClean="0"/>
              <a:t>Inform the library and IT help desk</a:t>
            </a:r>
            <a:endParaRPr lang="en-US" dirty="0"/>
          </a:p>
        </p:txBody>
      </p:sp>
      <p:pic>
        <p:nvPicPr>
          <p:cNvPr id="4" name="Shape 363"/>
          <p:cNvPicPr preferRelativeResize="0"/>
          <p:nvPr/>
        </p:nvPicPr>
        <p:blipFill rotWithShape="1">
          <a:blip r:embed="rId2">
            <a:alphaModFix/>
          </a:blip>
          <a:srcRect/>
          <a:stretch/>
        </p:blipFill>
        <p:spPr>
          <a:xfrm>
            <a:off x="7086600" y="1963381"/>
            <a:ext cx="1828800" cy="1912500"/>
          </a:xfrm>
          <a:prstGeom prst="rect">
            <a:avLst/>
          </a:prstGeom>
          <a:noFill/>
          <a:ln>
            <a:noFill/>
          </a:ln>
        </p:spPr>
      </p:pic>
      <p:sp>
        <p:nvSpPr>
          <p:cNvPr id="5" name="Rectangle 4"/>
          <p:cNvSpPr/>
          <p:nvPr/>
        </p:nvSpPr>
        <p:spPr>
          <a:xfrm>
            <a:off x="3085855" y="6308725"/>
            <a:ext cx="2972289" cy="369332"/>
          </a:xfrm>
          <a:prstGeom prst="rect">
            <a:avLst/>
          </a:prstGeom>
        </p:spPr>
        <p:txBody>
          <a:bodyPr wrap="none">
            <a:spAutoFit/>
          </a:bodyPr>
          <a:lstStyle/>
          <a:p>
            <a:pPr lvl="0" algn="ctr">
              <a:buClr>
                <a:srgbClr val="898989"/>
              </a:buClr>
              <a:buSzPct val="25000"/>
            </a:pPr>
            <a:r>
              <a:rPr lang="en-US" u="sng" dirty="0">
                <a:solidFill>
                  <a:schemeClr val="hlink"/>
                </a:solidFill>
                <a:latin typeface="Calibri"/>
                <a:ea typeface="Calibri"/>
                <a:cs typeface="Calibri"/>
                <a:sym typeface="Calibri"/>
                <a:hlinkClick r:id="rId3"/>
              </a:rPr>
              <a:t>https://vimeo.com/78298095</a:t>
            </a:r>
          </a:p>
        </p:txBody>
      </p:sp>
    </p:spTree>
    <p:extLst>
      <p:ext uri="{BB962C8B-B14F-4D97-AF65-F5344CB8AC3E}">
        <p14:creationId xmlns:p14="http://schemas.microsoft.com/office/powerpoint/2010/main" val="1623729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CCCOER-noOEC.jpg"/>
          <p:cNvPicPr>
            <a:picLocks noChangeAspect="1"/>
          </p:cNvPicPr>
          <p:nvPr/>
        </p:nvPicPr>
        <p:blipFill>
          <a:blip r:embed="rId3" cstate="screen">
            <a:extLst>
              <a:ext uri="{28A0092B-C50C-407E-A947-70E740481C1C}">
                <a14:useLocalDpi xmlns:a14="http://schemas.microsoft.com/office/drawing/2010/main"/>
              </a:ext>
            </a:extLst>
          </a:blip>
          <a:srcRect l="-3357" r="-3357"/>
          <a:stretch>
            <a:fillRect/>
          </a:stretch>
        </p:blipFill>
        <p:spPr>
          <a:xfrm>
            <a:off x="380999" y="685800"/>
            <a:ext cx="2493993" cy="1371600"/>
          </a:xfrm>
          <a:prstGeom prst="rect">
            <a:avLst/>
          </a:prstGeom>
        </p:spPr>
      </p:pic>
      <p:sp>
        <p:nvSpPr>
          <p:cNvPr id="22529" name="Title 1"/>
          <p:cNvSpPr>
            <a:spLocks noGrp="1"/>
          </p:cNvSpPr>
          <p:nvPr>
            <p:ph type="title"/>
          </p:nvPr>
        </p:nvSpPr>
        <p:spPr>
          <a:xfrm>
            <a:off x="1066800" y="533400"/>
            <a:ext cx="7239000" cy="1143000"/>
          </a:xfrm>
        </p:spPr>
        <p:txBody>
          <a:bodyPr>
            <a:normAutofit fontScale="90000"/>
          </a:bodyPr>
          <a:lstStyle/>
          <a:p>
            <a:r>
              <a:rPr lang="en-US" sz="3600" dirty="0" smtClean="0">
                <a:latin typeface="Arial" charset="0"/>
                <a:ea typeface="ＭＳ Ｐゴシック" charset="0"/>
                <a:cs typeface="ＭＳ Ｐゴシック" charset="0"/>
              </a:rPr>
              <a:t>      </a:t>
            </a:r>
            <a:r>
              <a:rPr lang="en-US" sz="4000" dirty="0" smtClean="0">
                <a:latin typeface="Arial" charset="0"/>
                <a:ea typeface="ＭＳ Ｐゴシック" charset="0"/>
                <a:cs typeface="ＭＳ Ｐゴシック" charset="0"/>
              </a:rPr>
              <a:t>250+ Colleges in 21 States </a:t>
            </a:r>
            <a:br>
              <a:rPr lang="en-US" sz="4000" dirty="0" smtClean="0">
                <a:latin typeface="Arial" charset="0"/>
                <a:ea typeface="ＭＳ Ｐゴシック" charset="0"/>
                <a:cs typeface="ＭＳ Ｐゴシック" charset="0"/>
              </a:rPr>
            </a:br>
            <a:r>
              <a:rPr lang="en-US" sz="4000" dirty="0" smtClean="0">
                <a:latin typeface="Arial" charset="0"/>
                <a:ea typeface="ＭＳ Ｐゴシック" charset="0"/>
                <a:cs typeface="ＭＳ Ｐゴシック" charset="0"/>
              </a:rPr>
              <a:t>&amp; Provinces</a:t>
            </a:r>
            <a:endParaRPr lang="en-US" sz="4000" dirty="0">
              <a:latin typeface="Arial" charset="0"/>
              <a:ea typeface="ＭＳ Ｐゴシック" charset="0"/>
              <a:cs typeface="ＭＳ Ｐゴシック" charset="0"/>
            </a:endParaRPr>
          </a:p>
        </p:txBody>
      </p:sp>
      <p:sp>
        <p:nvSpPr>
          <p:cNvPr id="22530" name="Footer Placeholder 3"/>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ko-KR" sz="1200">
              <a:solidFill>
                <a:srgbClr val="898989"/>
              </a:solidFill>
            </a:endParaRPr>
          </a:p>
        </p:txBody>
      </p:sp>
      <p:pic>
        <p:nvPicPr>
          <p:cNvPr id="3" name="Content Placeholder 2" descr="CCCOER Map 12-2015.jpg"/>
          <p:cNvPicPr>
            <a:picLocks noGrp="1" noChangeAspect="1"/>
          </p:cNvPicPr>
          <p:nvPr>
            <p:ph idx="1"/>
          </p:nvPr>
        </p:nvPicPr>
        <p:blipFill>
          <a:blip r:embed="rId4" cstate="screen">
            <a:extLst>
              <a:ext uri="{28A0092B-C50C-407E-A947-70E740481C1C}">
                <a14:useLocalDpi xmlns:a14="http://schemas.microsoft.com/office/drawing/2010/main"/>
              </a:ext>
            </a:extLst>
          </a:blip>
          <a:srcRect/>
          <a:stretch>
            <a:fillRect/>
          </a:stretch>
        </p:blipFill>
        <p:spPr>
          <a:xfrm>
            <a:off x="1219200" y="2057400"/>
            <a:ext cx="6781800" cy="3729729"/>
          </a:xfrm>
        </p:spPr>
      </p:pic>
      <p:sp>
        <p:nvSpPr>
          <p:cNvPr id="8" name="Sequential Access Storage 7"/>
          <p:cNvSpPr/>
          <p:nvPr/>
        </p:nvSpPr>
        <p:spPr>
          <a:xfrm>
            <a:off x="-76200" y="3198364"/>
            <a:ext cx="1752600" cy="1447800"/>
          </a:xfrm>
          <a:prstGeom prst="flowChartMagneticTape">
            <a:avLst/>
          </a:prstGeom>
          <a:solidFill>
            <a:srgbClr val="7DAE3C"/>
          </a:solidFill>
          <a:ln/>
        </p:spPr>
        <p:style>
          <a:lnRef idx="1">
            <a:schemeClr val="accent1"/>
          </a:lnRef>
          <a:fillRef idx="3">
            <a:schemeClr val="accent1"/>
          </a:fillRef>
          <a:effectRef idx="2">
            <a:schemeClr val="accent1"/>
          </a:effectRef>
          <a:fontRef idx="minor">
            <a:schemeClr val="lt1"/>
          </a:fontRef>
        </p:style>
        <p:txBody>
          <a:bodyPr/>
          <a:lstStyle/>
          <a:p>
            <a:r>
              <a:rPr lang="en-US" sz="1400" dirty="0" smtClean="0"/>
              <a:t>California Community College Chancellor’s Office</a:t>
            </a:r>
            <a:endParaRPr lang="en-US" sz="1400" dirty="0"/>
          </a:p>
        </p:txBody>
      </p:sp>
    </p:spTree>
    <p:extLst>
      <p:ext uri="{BB962C8B-B14F-4D97-AF65-F5344CB8AC3E}">
        <p14:creationId xmlns:p14="http://schemas.microsoft.com/office/powerpoint/2010/main" val="4218896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457200" y="489264"/>
            <a:ext cx="8229600" cy="1143000"/>
          </a:xfrm>
          <a:prstGeom prst="rect">
            <a:avLst/>
          </a:prstGeom>
          <a:noFill/>
          <a:ln>
            <a:noFill/>
          </a:ln>
        </p:spPr>
        <p:txBody>
          <a:bodyPr lIns="91425" tIns="91425" rIns="91425" bIns="91425" anchor="ctr" anchorCtr="0">
            <a:noAutofit/>
          </a:bodyPr>
          <a:lstStyle/>
          <a:p>
            <a:pPr marL="0" marR="0" lvl="0" indent="0" algn="ctr" rtl="0">
              <a:lnSpc>
                <a:spcPct val="80000"/>
              </a:lnSpc>
              <a:spcBef>
                <a:spcPts val="0"/>
              </a:spcBef>
              <a:spcAft>
                <a:spcPts val="0"/>
              </a:spcAft>
              <a:buClr>
                <a:schemeClr val="dk1"/>
              </a:buClr>
              <a:buSzPct val="25000"/>
              <a:buFont typeface="Trebuchet MS"/>
              <a:buNone/>
            </a:pPr>
            <a:r>
              <a:rPr lang="en-US" sz="4000" b="0" i="0" u="none" strike="noStrike" cap="none" baseline="0" dirty="0" smtClean="0">
                <a:solidFill>
                  <a:srgbClr val="000000"/>
                </a:solidFill>
                <a:ea typeface="Arial"/>
                <a:cs typeface="Arial"/>
                <a:sym typeface="Arial"/>
                <a:rtl val="0"/>
              </a:rPr>
              <a:t>Remix OER?</a:t>
            </a:r>
            <a:endParaRPr lang="en-US" sz="4000" b="0" i="0" u="none" strike="noStrike" cap="none" baseline="0" dirty="0">
              <a:solidFill>
                <a:srgbClr val="000000"/>
              </a:solidFill>
              <a:ea typeface="Arial"/>
              <a:cs typeface="Arial"/>
              <a:sym typeface="Arial"/>
              <a:rtl val="0"/>
            </a:endParaRPr>
          </a:p>
        </p:txBody>
      </p:sp>
      <p:sp>
        <p:nvSpPr>
          <p:cNvPr id="380" name="Shape 380"/>
          <p:cNvSpPr txBox="1">
            <a:spLocks noGrp="1"/>
          </p:cNvSpPr>
          <p:nvPr>
            <p:ph type="body" idx="1"/>
          </p:nvPr>
        </p:nvSpPr>
        <p:spPr>
          <a:xfrm>
            <a:off x="838200" y="1579700"/>
            <a:ext cx="7620000" cy="4526100"/>
          </a:xfrm>
          <a:prstGeom prst="rect">
            <a:avLst/>
          </a:prstGeom>
          <a:noFill/>
          <a:ln>
            <a:noFill/>
          </a:ln>
        </p:spPr>
        <p:txBody>
          <a:bodyPr lIns="91425" tIns="91425" rIns="91425" bIns="91425" anchor="t" anchorCtr="0">
            <a:noAutofit/>
          </a:bodyPr>
          <a:lstStyle/>
          <a:p>
            <a:pPr marR="0" lvl="0" algn="l" rtl="0">
              <a:lnSpc>
                <a:spcPct val="80000"/>
              </a:lnSpc>
              <a:spcBef>
                <a:spcPts val="560"/>
              </a:spcBef>
              <a:spcAft>
                <a:spcPts val="0"/>
              </a:spcAft>
              <a:buClr>
                <a:schemeClr val="dk1"/>
              </a:buClr>
              <a:buSzPct val="100000"/>
              <a:buFont typeface="Arial"/>
            </a:pPr>
            <a:endParaRPr lang="en-US" sz="3200" b="0" i="0" u="none" strike="noStrike" cap="none" baseline="0" dirty="0" smtClean="0">
              <a:solidFill>
                <a:srgbClr val="000000"/>
              </a:solidFill>
              <a:latin typeface="Arial"/>
              <a:ea typeface="Arial"/>
              <a:cs typeface="Arial"/>
              <a:sym typeface="Arial"/>
              <a:rtl val="0"/>
            </a:endParaRPr>
          </a:p>
          <a:p>
            <a:pPr marR="0" lvl="0" algn="l" rtl="0">
              <a:lnSpc>
                <a:spcPct val="80000"/>
              </a:lnSpc>
              <a:spcBef>
                <a:spcPts val="560"/>
              </a:spcBef>
              <a:spcAft>
                <a:spcPts val="0"/>
              </a:spcAft>
              <a:buClr>
                <a:schemeClr val="dk1"/>
              </a:buClr>
              <a:buSzPct val="100000"/>
              <a:buFont typeface="Arial"/>
            </a:pPr>
            <a:r>
              <a:rPr lang="en-US" sz="3200" b="0" i="0" u="none" strike="noStrike" cap="none" baseline="0" dirty="0" smtClean="0">
                <a:solidFill>
                  <a:srgbClr val="000000"/>
                </a:solidFill>
                <a:latin typeface="Arial"/>
                <a:ea typeface="Arial"/>
                <a:cs typeface="Arial"/>
                <a:sym typeface="Arial"/>
                <a:rtl val="0"/>
              </a:rPr>
              <a:t>Formatting</a:t>
            </a:r>
            <a:endParaRPr lang="en-US" sz="3200" b="0" i="0" u="none" strike="noStrike" cap="none" baseline="0" dirty="0">
              <a:solidFill>
                <a:srgbClr val="000000"/>
              </a:solidFill>
              <a:latin typeface="Arial"/>
              <a:ea typeface="Arial"/>
              <a:cs typeface="Arial"/>
              <a:sym typeface="Arial"/>
              <a:rtl val="0"/>
            </a:endParaRPr>
          </a:p>
          <a:p>
            <a:pPr marL="457200" marR="0" lvl="0" indent="0" algn="l" rtl="0">
              <a:lnSpc>
                <a:spcPct val="80000"/>
              </a:lnSpc>
              <a:spcBef>
                <a:spcPts val="560"/>
              </a:spcBef>
              <a:spcAft>
                <a:spcPts val="0"/>
              </a:spcAft>
              <a:buNone/>
            </a:pPr>
            <a:endParaRPr sz="3200" b="0" i="0" u="none" strike="noStrike" cap="none" baseline="0" dirty="0">
              <a:solidFill>
                <a:srgbClr val="000000"/>
              </a:solidFill>
              <a:latin typeface="Arial"/>
              <a:ea typeface="Arial"/>
              <a:cs typeface="Arial"/>
              <a:sym typeface="Arial"/>
              <a:rtl val="0"/>
            </a:endParaRPr>
          </a:p>
          <a:p>
            <a:pPr marR="0" lvl="0" algn="l" rtl="0">
              <a:lnSpc>
                <a:spcPct val="80000"/>
              </a:lnSpc>
              <a:spcBef>
                <a:spcPts val="560"/>
              </a:spcBef>
              <a:spcAft>
                <a:spcPts val="0"/>
              </a:spcAft>
              <a:buClr>
                <a:schemeClr val="dk1"/>
              </a:buClr>
              <a:buSzPct val="100000"/>
              <a:buFont typeface="Arial"/>
            </a:pPr>
            <a:r>
              <a:rPr lang="en-US" sz="3200" b="0" i="0" u="none" strike="noStrike" cap="none" baseline="0" dirty="0" smtClean="0">
                <a:solidFill>
                  <a:srgbClr val="000000"/>
                </a:solidFill>
                <a:latin typeface="Arial"/>
                <a:ea typeface="Arial"/>
                <a:cs typeface="Arial"/>
                <a:sym typeface="Arial"/>
                <a:rtl val="0"/>
              </a:rPr>
              <a:t>508/ADA Accessibility</a:t>
            </a:r>
          </a:p>
          <a:p>
            <a:pPr marR="0" lvl="0" algn="l" rtl="0">
              <a:lnSpc>
                <a:spcPct val="80000"/>
              </a:lnSpc>
              <a:spcBef>
                <a:spcPts val="560"/>
              </a:spcBef>
              <a:spcAft>
                <a:spcPts val="0"/>
              </a:spcAft>
              <a:buClr>
                <a:schemeClr val="dk1"/>
              </a:buClr>
              <a:buSzPct val="100000"/>
              <a:buFont typeface="Arial"/>
            </a:pPr>
            <a:endParaRPr lang="en-US" dirty="0">
              <a:solidFill>
                <a:srgbClr val="000000"/>
              </a:solidFill>
              <a:latin typeface="Arial"/>
              <a:ea typeface="Arial"/>
              <a:cs typeface="Arial"/>
              <a:sym typeface="Arial"/>
              <a:rtl val="0"/>
            </a:endParaRPr>
          </a:p>
          <a:p>
            <a:pPr marR="0" lvl="0" algn="l" rtl="0">
              <a:lnSpc>
                <a:spcPct val="80000"/>
              </a:lnSpc>
              <a:spcBef>
                <a:spcPts val="560"/>
              </a:spcBef>
              <a:spcAft>
                <a:spcPts val="0"/>
              </a:spcAft>
              <a:buClr>
                <a:schemeClr val="dk1"/>
              </a:buClr>
              <a:buSzPct val="100000"/>
              <a:buFont typeface="Arial"/>
            </a:pPr>
            <a:r>
              <a:rPr lang="en-US" sz="3200" b="0" i="0" u="none" strike="noStrike" cap="none" baseline="0" dirty="0" smtClean="0">
                <a:solidFill>
                  <a:srgbClr val="000000"/>
                </a:solidFill>
                <a:latin typeface="Arial"/>
                <a:ea typeface="Arial"/>
                <a:cs typeface="Arial"/>
                <a:sym typeface="Arial"/>
                <a:rtl val="0"/>
              </a:rPr>
              <a:t>Licensing</a:t>
            </a:r>
            <a:r>
              <a:rPr lang="en-US" sz="3200" b="0" i="0" u="none" strike="noStrike" cap="none" baseline="0" dirty="0">
                <a:solidFill>
                  <a:srgbClr val="000000"/>
                </a:solidFill>
                <a:latin typeface="Arial"/>
                <a:ea typeface="Arial"/>
                <a:cs typeface="Arial"/>
                <a:sym typeface="Arial"/>
                <a:rtl val="0"/>
              </a:rPr>
              <a:t/>
            </a:r>
            <a:br>
              <a:rPr lang="en-US" sz="3200" b="0" i="0" u="none" strike="noStrike" cap="none" baseline="0" dirty="0">
                <a:solidFill>
                  <a:srgbClr val="000000"/>
                </a:solidFill>
                <a:latin typeface="Arial"/>
                <a:ea typeface="Arial"/>
                <a:cs typeface="Arial"/>
                <a:sym typeface="Arial"/>
                <a:rtl val="0"/>
              </a:rPr>
            </a:br>
            <a:endParaRPr lang="en-US" sz="3200" b="0" i="0" u="none" strike="noStrike" cap="none" baseline="0" dirty="0">
              <a:solidFill>
                <a:srgbClr val="000000"/>
              </a:solidFill>
              <a:latin typeface="Arial"/>
              <a:ea typeface="Arial"/>
              <a:cs typeface="Arial"/>
              <a:sym typeface="Arial"/>
              <a:rtl val="0"/>
            </a:endParaRPr>
          </a:p>
          <a:p>
            <a:pPr marL="0" marR="0" lvl="0" indent="0" algn="l" rtl="0">
              <a:lnSpc>
                <a:spcPct val="80000"/>
              </a:lnSpc>
              <a:spcBef>
                <a:spcPts val="560"/>
              </a:spcBef>
              <a:spcAft>
                <a:spcPts val="0"/>
              </a:spcAft>
              <a:buClr>
                <a:schemeClr val="dk1"/>
              </a:buClr>
              <a:buSzPct val="100000"/>
              <a:buNone/>
            </a:pPr>
            <a:r>
              <a:rPr lang="en-US" sz="3200" b="0" i="0" u="none" strike="noStrike" cap="none" baseline="0" dirty="0">
                <a:solidFill>
                  <a:srgbClr val="000000"/>
                </a:solidFill>
                <a:latin typeface="Arial"/>
                <a:ea typeface="Arial"/>
                <a:cs typeface="Arial"/>
                <a:sym typeface="Arial"/>
                <a:rtl val="0"/>
              </a:rPr>
              <a:t/>
            </a:r>
            <a:br>
              <a:rPr lang="en-US" sz="3200" b="0" i="0" u="none" strike="noStrike" cap="none" baseline="0" dirty="0">
                <a:solidFill>
                  <a:srgbClr val="000000"/>
                </a:solidFill>
                <a:latin typeface="Arial"/>
                <a:ea typeface="Arial"/>
                <a:cs typeface="Arial"/>
                <a:sym typeface="Arial"/>
                <a:rtl val="0"/>
              </a:rPr>
            </a:br>
            <a:endParaRPr lang="en-US" sz="3200" b="0" i="0" u="none" strike="noStrike" cap="none" baseline="0" dirty="0">
              <a:solidFill>
                <a:srgbClr val="000000"/>
              </a:solidFill>
              <a:latin typeface="Arial"/>
              <a:ea typeface="Arial"/>
              <a:cs typeface="Arial"/>
              <a:sym typeface="Arial"/>
              <a:rtl val="0"/>
            </a:endParaRPr>
          </a:p>
        </p:txBody>
      </p:sp>
      <p:sp>
        <p:nvSpPr>
          <p:cNvPr id="381" name="Shape 381"/>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strike="noStrike" cap="none" baseline="0">
                <a:solidFill>
                  <a:srgbClr val="898989"/>
                </a:solidFill>
                <a:latin typeface="Arial"/>
                <a:ea typeface="Arial"/>
                <a:cs typeface="Arial"/>
                <a:sym typeface="Arial"/>
                <a:rtl val="0"/>
              </a:rPr>
              <a:t>40</a:t>
            </a:fld>
            <a:endParaRPr lang="en-US" sz="1200" b="0" i="0" u="none" strike="noStrike" cap="none" baseline="0">
              <a:solidFill>
                <a:srgbClr val="898989"/>
              </a:solidFill>
              <a:latin typeface="Arial"/>
              <a:ea typeface="Arial"/>
              <a:cs typeface="Arial"/>
              <a:sym typeface="Arial"/>
              <a:rtl val="0"/>
            </a:endParaRPr>
          </a:p>
        </p:txBody>
      </p:sp>
      <p:sp>
        <p:nvSpPr>
          <p:cNvPr id="382" name="Shape 382"/>
          <p:cNvSpPr txBox="1"/>
          <p:nvPr/>
        </p:nvSpPr>
        <p:spPr>
          <a:xfrm>
            <a:off x="5727125" y="5479225"/>
            <a:ext cx="2378099" cy="476699"/>
          </a:xfrm>
          <a:prstGeom prst="rect">
            <a:avLst/>
          </a:prstGeom>
          <a:noFill/>
          <a:ln>
            <a:noFill/>
          </a:ln>
        </p:spPr>
        <p:txBody>
          <a:bodyPr lIns="91425" tIns="91425" rIns="91425" bIns="91425" anchor="ctr" anchorCtr="0">
            <a:noAutofit/>
          </a:bodyPr>
          <a:lstStyle/>
          <a:p>
            <a:pPr lvl="0" rtl="0">
              <a:spcBef>
                <a:spcPts val="0"/>
              </a:spcBef>
              <a:buNone/>
            </a:pPr>
            <a:r>
              <a:rPr lang="en-US" sz="800"/>
              <a:t>"DJ SPANGDAHLEM AIR BASE" by Spangdahlem Air Bas. Licensed under Public Domain via Commons - </a:t>
            </a:r>
          </a:p>
        </p:txBody>
      </p:sp>
      <p:pic>
        <p:nvPicPr>
          <p:cNvPr id="383" name="Shape 38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727125" y="1824700"/>
            <a:ext cx="2378074" cy="3654524"/>
          </a:xfrm>
          <a:prstGeom prst="rect">
            <a:avLst/>
          </a:prstGeom>
          <a:noFill/>
          <a:ln>
            <a:noFill/>
          </a:ln>
        </p:spPr>
      </p:pic>
    </p:spTree>
    <p:extLst>
      <p:ext uri="{BB962C8B-B14F-4D97-AF65-F5344CB8AC3E}">
        <p14:creationId xmlns:p14="http://schemas.microsoft.com/office/powerpoint/2010/main" val="3936829976"/>
      </p:ext>
    </p:extLst>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sz="4000" dirty="0" smtClean="0"/>
              <a:t>Group Discussion</a:t>
            </a:r>
            <a:endParaRPr lang="en-US" sz="4000" dirty="0"/>
          </a:p>
        </p:txBody>
      </p:sp>
      <p:sp>
        <p:nvSpPr>
          <p:cNvPr id="425" name="Shape 425"/>
          <p:cNvSpPr txBox="1">
            <a:spLocks noGrp="1"/>
          </p:cNvSpPr>
          <p:nvPr>
            <p:ph type="body" idx="1"/>
          </p:nvPr>
        </p:nvSpPr>
        <p:spPr>
          <a:xfrm>
            <a:off x="609600" y="1600200"/>
            <a:ext cx="7239000" cy="4953000"/>
          </a:xfrm>
          <a:prstGeom prst="rect">
            <a:avLst/>
          </a:prstGeom>
        </p:spPr>
        <p:txBody>
          <a:bodyPr lIns="91425" tIns="91425" rIns="91425" bIns="91425" anchor="t" anchorCtr="0">
            <a:noAutofit/>
          </a:bodyPr>
          <a:lstStyle/>
          <a:p>
            <a:pPr marL="355600" lvl="0" indent="-355600" algn="ctr">
              <a:spcBef>
                <a:spcPts val="0"/>
              </a:spcBef>
              <a:buNone/>
            </a:pPr>
            <a:r>
              <a:rPr lang="en-US" dirty="0">
                <a:latin typeface="Arial" charset="0"/>
                <a:ea typeface="Arial" charset="0"/>
                <a:cs typeface="Arial" charset="0"/>
              </a:rPr>
              <a:t>Who are </a:t>
            </a:r>
            <a:r>
              <a:rPr lang="en-US" dirty="0" smtClean="0">
                <a:latin typeface="Arial" charset="0"/>
                <a:ea typeface="Arial" charset="0"/>
                <a:cs typeface="Arial" charset="0"/>
              </a:rPr>
              <a:t>the </a:t>
            </a:r>
            <a:r>
              <a:rPr lang="en-US" dirty="0">
                <a:latin typeface="Arial" charset="0"/>
                <a:ea typeface="Arial" charset="0"/>
                <a:cs typeface="Arial" charset="0"/>
              </a:rPr>
              <a:t>stakeholders and what is your elevator speech?</a:t>
            </a:r>
          </a:p>
        </p:txBody>
      </p:sp>
      <p:pic>
        <p:nvPicPr>
          <p:cNvPr id="426" name="Shape 42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514600" y="3048000"/>
            <a:ext cx="3732168" cy="2620748"/>
          </a:xfrm>
          <a:prstGeom prst="rect">
            <a:avLst/>
          </a:prstGeom>
          <a:noFill/>
          <a:ln>
            <a:noFill/>
          </a:ln>
        </p:spPr>
      </p:pic>
    </p:spTree>
    <p:extLst>
      <p:ext uri="{BB962C8B-B14F-4D97-AF65-F5344CB8AC3E}">
        <p14:creationId xmlns:p14="http://schemas.microsoft.com/office/powerpoint/2010/main" val="1070855919"/>
      </p:ext>
    </p:extLst>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Arial"/>
              <a:buNone/>
            </a:pPr>
            <a:endParaRPr sz="1200" b="0" i="0" u="none" strike="noStrike" cap="none">
              <a:solidFill>
                <a:srgbClr val="898989"/>
              </a:solidFill>
              <a:latin typeface="Calibri"/>
              <a:ea typeface="Calibri"/>
              <a:cs typeface="Calibri"/>
              <a:sym typeface="Calibri"/>
            </a:endParaRPr>
          </a:p>
        </p:txBody>
      </p:sp>
      <p:sp>
        <p:nvSpPr>
          <p:cNvPr id="433" name="Shape 433"/>
          <p:cNvSpPr txBox="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98989"/>
              </a:buClr>
              <a:buSzPct val="25000"/>
              <a:buFont typeface="Calibri"/>
              <a:buNone/>
            </a:pPr>
            <a:r>
              <a:rPr lang="en-US" sz="1200" b="0" i="0" u="none" strike="noStrike" cap="none">
                <a:solidFill>
                  <a:srgbClr val="898989"/>
                </a:solidFill>
                <a:latin typeface="Calibri"/>
                <a:ea typeface="Calibri"/>
                <a:cs typeface="Calibri"/>
                <a:sym typeface="Calibri"/>
              </a:rPr>
              <a:t>How to Adopt an Open Textbook</a:t>
            </a:r>
          </a:p>
        </p:txBody>
      </p:sp>
      <p:sp>
        <p:nvSpPr>
          <p:cNvPr id="434" name="Shape 434"/>
          <p:cNvSpPr txBox="1"/>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42</a:t>
            </a:fld>
            <a:endParaRPr lang="en-US" sz="1200" b="0" i="0" u="none" strike="noStrike" cap="none">
              <a:solidFill>
                <a:srgbClr val="898989"/>
              </a:solidFill>
              <a:latin typeface="Calibri"/>
              <a:ea typeface="Calibri"/>
              <a:cs typeface="Calibri"/>
              <a:sym typeface="Calibri"/>
            </a:endParaRPr>
          </a:p>
        </p:txBody>
      </p:sp>
      <p:sp>
        <p:nvSpPr>
          <p:cNvPr id="435" name="Shape 43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endParaRPr sz="1200" b="0" i="0" u="none" strike="noStrike" cap="none">
              <a:solidFill>
                <a:srgbClr val="898989"/>
              </a:solidFill>
              <a:latin typeface="Arial"/>
              <a:ea typeface="Arial"/>
              <a:cs typeface="Arial"/>
              <a:sym typeface="Arial"/>
            </a:endParaRPr>
          </a:p>
        </p:txBody>
      </p:sp>
      <p:sp>
        <p:nvSpPr>
          <p:cNvPr id="436" name="Shape 436"/>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lvl="0" rtl="0">
              <a:spcBef>
                <a:spcPts val="0"/>
              </a:spcBef>
              <a:buClr>
                <a:srgbClr val="888888"/>
              </a:buClr>
              <a:buSzPct val="25000"/>
              <a:buFont typeface="Trebuchet MS"/>
              <a:buNone/>
            </a:pPr>
            <a:fld id="{00000000-1234-1234-1234-123412341234}" type="slidenum">
              <a:rPr lang="en-US"/>
              <a:t>42</a:t>
            </a:fld>
            <a:endParaRPr lang="en-US"/>
          </a:p>
        </p:txBody>
      </p:sp>
      <p:sp>
        <p:nvSpPr>
          <p:cNvPr id="437" name="Shape 43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Trebuchet MS"/>
              <a:buNone/>
            </a:pPr>
            <a:r>
              <a:rPr lang="en-US" sz="4000" b="0" i="0" u="none" strike="noStrike" cap="none">
                <a:solidFill>
                  <a:srgbClr val="000000"/>
                </a:solidFill>
                <a:latin typeface="Arial"/>
                <a:ea typeface="Arial"/>
                <a:cs typeface="Arial"/>
                <a:sym typeface="Arial"/>
              </a:rPr>
              <a:t>Steps to Adopt </a:t>
            </a:r>
            <a:br>
              <a:rPr lang="en-US" sz="4000" b="0" i="0" u="none" strike="noStrike" cap="none">
                <a:solidFill>
                  <a:srgbClr val="000000"/>
                </a:solidFill>
                <a:latin typeface="Arial"/>
                <a:ea typeface="Arial"/>
                <a:cs typeface="Arial"/>
                <a:sym typeface="Arial"/>
              </a:rPr>
            </a:br>
            <a:r>
              <a:rPr lang="en-US" sz="4000" b="0" i="0" u="none" strike="noStrike" cap="none">
                <a:solidFill>
                  <a:srgbClr val="000000"/>
                </a:solidFill>
                <a:latin typeface="Arial"/>
                <a:ea typeface="Arial"/>
                <a:cs typeface="Arial"/>
                <a:sym typeface="Arial"/>
              </a:rPr>
              <a:t>Open Educational Resources</a:t>
            </a:r>
          </a:p>
        </p:txBody>
      </p:sp>
      <p:sp>
        <p:nvSpPr>
          <p:cNvPr id="438" name="Shape 438"/>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noAutofit/>
          </a:bodyPr>
          <a:lstStyle/>
          <a:p>
            <a:pPr marL="514350" marR="0" lvl="0" indent="-514350" algn="l" rtl="0">
              <a:lnSpc>
                <a:spcPct val="100000"/>
              </a:lnSpc>
              <a:spcBef>
                <a:spcPts val="0"/>
              </a:spcBef>
              <a:spcAft>
                <a:spcPts val="0"/>
              </a:spcAft>
              <a:buClr>
                <a:schemeClr val="dk1"/>
              </a:buClr>
              <a:buSzPct val="100000"/>
              <a:buFont typeface="Calibri"/>
              <a:buNone/>
            </a:pPr>
            <a:endParaRPr sz="3600" b="0" i="0" u="none" strike="noStrike" cap="none">
              <a:solidFill>
                <a:srgbClr val="000000"/>
              </a:solidFill>
              <a:latin typeface="Arial"/>
              <a:ea typeface="Arial"/>
              <a:cs typeface="Arial"/>
              <a:sym typeface="Arial"/>
            </a:endParaRPr>
          </a:p>
          <a:p>
            <a:pPr marL="457200" marR="0" lvl="0" indent="-457200" algn="l" rtl="0">
              <a:lnSpc>
                <a:spcPct val="100000"/>
              </a:lnSpc>
              <a:spcBef>
                <a:spcPts val="640"/>
              </a:spcBef>
              <a:spcAft>
                <a:spcPts val="0"/>
              </a:spcAft>
              <a:buClr>
                <a:srgbClr val="000000"/>
              </a:buClr>
              <a:buSzPct val="100000"/>
              <a:buFont typeface="Arial"/>
            </a:pPr>
            <a:r>
              <a:rPr lang="en-US" sz="3600" b="0" i="0" u="none" strike="noStrike" cap="none">
                <a:solidFill>
                  <a:srgbClr val="000000"/>
                </a:solidFill>
                <a:latin typeface="Arial"/>
                <a:ea typeface="Arial"/>
                <a:cs typeface="Arial"/>
                <a:sym typeface="Arial"/>
              </a:rPr>
              <a:t>Discover &amp; Select</a:t>
            </a:r>
          </a:p>
          <a:p>
            <a:pPr marL="457200" marR="0" lvl="0" indent="-457200" algn="l" rtl="0">
              <a:lnSpc>
                <a:spcPct val="100000"/>
              </a:lnSpc>
              <a:spcBef>
                <a:spcPts val="640"/>
              </a:spcBef>
              <a:spcAft>
                <a:spcPts val="0"/>
              </a:spcAft>
              <a:buClr>
                <a:srgbClr val="000000"/>
              </a:buClr>
              <a:buSzPct val="100000"/>
              <a:buFont typeface="Arial"/>
            </a:pPr>
            <a:r>
              <a:rPr lang="en-US" sz="3600" b="0" i="0" u="none" strike="noStrike" cap="none">
                <a:solidFill>
                  <a:srgbClr val="000000"/>
                </a:solidFill>
                <a:latin typeface="Arial"/>
                <a:ea typeface="Arial"/>
                <a:cs typeface="Arial"/>
                <a:sym typeface="Arial"/>
              </a:rPr>
              <a:t>Adopt &amp; Use</a:t>
            </a:r>
          </a:p>
          <a:p>
            <a:pPr marL="457200" marR="0" lvl="0" indent="-457200" algn="l" rtl="0">
              <a:lnSpc>
                <a:spcPct val="100000"/>
              </a:lnSpc>
              <a:spcBef>
                <a:spcPts val="640"/>
              </a:spcBef>
              <a:spcAft>
                <a:spcPts val="0"/>
              </a:spcAft>
              <a:buClr>
                <a:srgbClr val="000000"/>
              </a:buClr>
              <a:buSzPct val="100000"/>
              <a:buFont typeface="Arial"/>
            </a:pPr>
            <a:r>
              <a:rPr lang="en-US" sz="3600" b="1"/>
              <a:t>Grow &amp; Sustain</a:t>
            </a:r>
          </a:p>
        </p:txBody>
      </p:sp>
      <p:sp>
        <p:nvSpPr>
          <p:cNvPr id="439" name="Shape 439"/>
          <p:cNvSpPr txBox="1"/>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42</a:t>
            </a:fld>
            <a:endParaRPr lang="en-US" sz="1200" b="0" i="0" u="none" strike="noStrike" cap="none">
              <a:solidFill>
                <a:srgbClr val="898989"/>
              </a:solidFill>
              <a:latin typeface="Calibri"/>
              <a:ea typeface="Calibri"/>
              <a:cs typeface="Calibri"/>
              <a:sym typeface="Calibri"/>
            </a:endParaRPr>
          </a:p>
        </p:txBody>
      </p:sp>
      <p:sp>
        <p:nvSpPr>
          <p:cNvPr id="440" name="Shape 440"/>
          <p:cNvSpPr txBox="1"/>
          <p:nvPr/>
        </p:nvSpPr>
        <p:spPr>
          <a:xfrm>
            <a:off x="5715000" y="5959475"/>
            <a:ext cx="3124199" cy="3968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San Miguel stairs creative commons licensed by larry&amp;flo 2007</a:t>
            </a:r>
          </a:p>
        </p:txBody>
      </p:sp>
      <p:pic>
        <p:nvPicPr>
          <p:cNvPr id="441" name="Shape 441" descr="san miguel stairs cc licensed by larry and flo 2007.jpg"/>
          <p:cNvPicPr preferRelativeResize="0">
            <a:picLocks noGrp="1"/>
          </p:cNvPicPr>
          <p:nvPr>
            <p:ph type="body" idx="4294967295"/>
          </p:nvPr>
        </p:nvPicPr>
        <p:blipFill rotWithShape="1">
          <a:blip r:embed="rId3">
            <a:alphaModFix/>
          </a:blip>
          <a:srcRect/>
          <a:stretch/>
        </p:blipFill>
        <p:spPr>
          <a:xfrm>
            <a:off x="5715000" y="2041337"/>
            <a:ext cx="2676599" cy="3844799"/>
          </a:xfrm>
          <a:prstGeom prst="rect">
            <a:avLst/>
          </a:prstGeom>
          <a:noFill/>
          <a:ln>
            <a:noFill/>
          </a:ln>
        </p:spPr>
      </p:pic>
    </p:spTree>
    <p:extLst>
      <p:ext uri="{BB962C8B-B14F-4D97-AF65-F5344CB8AC3E}">
        <p14:creationId xmlns:p14="http://schemas.microsoft.com/office/powerpoint/2010/main" val="22685224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94" name="Shape 394"/>
          <p:cNvPicPr preferRelativeResize="0"/>
          <p:nvPr/>
        </p:nvPicPr>
        <p:blipFill rotWithShape="1">
          <a:blip r:embed="rId3">
            <a:alphaModFix/>
          </a:blip>
          <a:srcRect/>
          <a:stretch/>
        </p:blipFill>
        <p:spPr>
          <a:xfrm>
            <a:off x="914400" y="914400"/>
            <a:ext cx="7101839" cy="4785360"/>
          </a:xfrm>
          <a:prstGeom prst="rect">
            <a:avLst/>
          </a:prstGeom>
          <a:noFill/>
          <a:ln>
            <a:noFill/>
          </a:ln>
        </p:spPr>
      </p:pic>
      <p:sp>
        <p:nvSpPr>
          <p:cNvPr id="395" name="Shape 395"/>
          <p:cNvSpPr txBox="1"/>
          <p:nvPr/>
        </p:nvSpPr>
        <p:spPr>
          <a:xfrm>
            <a:off x="2600326" y="6083078"/>
            <a:ext cx="4286249" cy="184665"/>
          </a:xfrm>
          <a:prstGeom prst="rect">
            <a:avLst/>
          </a:prstGeom>
          <a:noFill/>
          <a:ln>
            <a:noFill/>
          </a:ln>
        </p:spPr>
        <p:txBody>
          <a:bodyPr lIns="68569" tIns="34275" rIns="68569" bIns="34275" anchor="t" anchorCtr="0">
            <a:noAutofit/>
          </a:bodyPr>
          <a:lstStyle/>
          <a:p>
            <a:pPr algn="ctr">
              <a:buSzPct val="25000"/>
            </a:pPr>
            <a:r>
              <a:rPr lang="en-US" sz="750" kern="0" dirty="0">
                <a:solidFill>
                  <a:srgbClr val="000000"/>
                </a:solidFill>
                <a:latin typeface="Trebuchet MS"/>
                <a:ea typeface="Trebuchet MS"/>
                <a:cs typeface="Trebuchet MS"/>
                <a:sym typeface="Trebuchet MS"/>
                <a:rtl val="0"/>
              </a:rPr>
              <a:t>"Remote Marathon" by </a:t>
            </a:r>
            <a:r>
              <a:rPr lang="en-US" sz="750" u="sng" kern="0" dirty="0">
                <a:solidFill>
                  <a:srgbClr val="5F5F5F"/>
                </a:solidFill>
                <a:latin typeface="Trebuchet MS"/>
                <a:ea typeface="Trebuchet MS"/>
                <a:cs typeface="Trebuchet MS"/>
                <a:sym typeface="Trebuchet MS"/>
                <a:hlinkClick r:id="rId4"/>
                <a:rtl val="0"/>
              </a:rPr>
              <a:t>Marines</a:t>
            </a:r>
            <a:r>
              <a:rPr lang="en-US" sz="750" kern="0" dirty="0">
                <a:solidFill>
                  <a:srgbClr val="000000"/>
                </a:solidFill>
                <a:latin typeface="Trebuchet MS"/>
                <a:ea typeface="Trebuchet MS"/>
                <a:cs typeface="Trebuchet MS"/>
                <a:sym typeface="Trebuchet MS"/>
                <a:rtl val="0"/>
              </a:rPr>
              <a:t> is licensed under </a:t>
            </a:r>
            <a:r>
              <a:rPr lang="en-US" sz="750" u="sng" kern="0" dirty="0">
                <a:solidFill>
                  <a:srgbClr val="5F5F5F"/>
                </a:solidFill>
                <a:latin typeface="Trebuchet MS"/>
                <a:ea typeface="Trebuchet MS"/>
                <a:cs typeface="Trebuchet MS"/>
                <a:sym typeface="Trebuchet MS"/>
                <a:hlinkClick r:id="rId5"/>
                <a:rtl val="0"/>
              </a:rPr>
              <a:t>CC BY-NC 2.0</a:t>
            </a:r>
            <a:r>
              <a:rPr lang="en-US" sz="750" kern="0" dirty="0">
                <a:solidFill>
                  <a:srgbClr val="000000"/>
                </a:solidFill>
                <a:latin typeface="Trebuchet MS"/>
                <a:ea typeface="Trebuchet MS"/>
                <a:cs typeface="Trebuchet MS"/>
                <a:sym typeface="Trebuchet MS"/>
                <a:rtl val="0"/>
              </a:rPr>
              <a:t> </a:t>
            </a:r>
          </a:p>
        </p:txBody>
      </p:sp>
      <p:pic>
        <p:nvPicPr>
          <p:cNvPr id="2050" name="Picture 2" descr="College of the Canyons - College Logo"/>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165306" y="5879305"/>
            <a:ext cx="978694" cy="978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054430"/>
      </p:ext>
    </p:extLst>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Success</a:t>
            </a:r>
            <a:endParaRPr lang="en-US" dirty="0"/>
          </a:p>
        </p:txBody>
      </p:sp>
      <p:sp>
        <p:nvSpPr>
          <p:cNvPr id="3" name="Content Placeholder 2"/>
          <p:cNvSpPr>
            <a:spLocks noGrp="1"/>
          </p:cNvSpPr>
          <p:nvPr>
            <p:ph idx="1"/>
          </p:nvPr>
        </p:nvSpPr>
        <p:spPr>
          <a:xfrm>
            <a:off x="762000" y="1508919"/>
            <a:ext cx="7924800" cy="4525963"/>
          </a:xfrm>
        </p:spPr>
        <p:txBody>
          <a:bodyPr>
            <a:normAutofit/>
          </a:bodyPr>
          <a:lstStyle/>
          <a:p>
            <a:endParaRPr lang="en-US" dirty="0" smtClean="0"/>
          </a:p>
          <a:p>
            <a:r>
              <a:rPr lang="en-US" dirty="0" smtClean="0"/>
              <a:t>Form </a:t>
            </a:r>
            <a:r>
              <a:rPr lang="en-US" dirty="0"/>
              <a:t>the team</a:t>
            </a:r>
          </a:p>
          <a:p>
            <a:r>
              <a:rPr lang="en-US" dirty="0" smtClean="0"/>
              <a:t>Establish the </a:t>
            </a:r>
            <a:r>
              <a:rPr lang="en-US" dirty="0"/>
              <a:t>g</a:t>
            </a:r>
            <a:r>
              <a:rPr lang="en-US" dirty="0" smtClean="0"/>
              <a:t>oal</a:t>
            </a:r>
          </a:p>
          <a:p>
            <a:r>
              <a:rPr lang="en-US" dirty="0" smtClean="0"/>
              <a:t>Build </a:t>
            </a:r>
            <a:r>
              <a:rPr lang="en-US" dirty="0" smtClean="0"/>
              <a:t>awareness</a:t>
            </a:r>
          </a:p>
          <a:p>
            <a:r>
              <a:rPr lang="en-US" dirty="0" smtClean="0"/>
              <a:t>Professional development</a:t>
            </a:r>
          </a:p>
          <a:p>
            <a:r>
              <a:rPr lang="en-US" dirty="0" smtClean="0"/>
              <a:t>Student engagement</a:t>
            </a:r>
          </a:p>
          <a:p>
            <a:r>
              <a:rPr lang="en-US" dirty="0" smtClean="0"/>
              <a:t>Align with other college initiatives</a:t>
            </a:r>
          </a:p>
        </p:txBody>
      </p:sp>
      <p:sp>
        <p:nvSpPr>
          <p:cNvPr id="5" name="Rectangle 4"/>
          <p:cNvSpPr/>
          <p:nvPr/>
        </p:nvSpPr>
        <p:spPr>
          <a:xfrm>
            <a:off x="1371600" y="6126163"/>
            <a:ext cx="5791200" cy="338554"/>
          </a:xfrm>
          <a:prstGeom prst="rect">
            <a:avLst/>
          </a:prstGeom>
        </p:spPr>
        <p:txBody>
          <a:bodyPr wrap="square">
            <a:spAutoFit/>
          </a:bodyPr>
          <a:lstStyle/>
          <a:p>
            <a:pPr algn="ctr"/>
            <a:r>
              <a:rPr lang="en-US" sz="1600" dirty="0">
                <a:solidFill>
                  <a:prstClr val="black"/>
                </a:solidFill>
                <a:hlinkClick r:id="rId2"/>
              </a:rPr>
              <a:t>Vision"</a:t>
            </a:r>
            <a:r>
              <a:rPr lang="en-US" sz="1600" dirty="0">
                <a:solidFill>
                  <a:prstClr val="black"/>
                </a:solidFill>
              </a:rPr>
              <a:t> by </a:t>
            </a:r>
            <a:r>
              <a:rPr lang="en-US" sz="1600" dirty="0">
                <a:solidFill>
                  <a:prstClr val="black"/>
                </a:solidFill>
                <a:hlinkClick r:id="rId3"/>
              </a:rPr>
              <a:t>Mélanie Plante</a:t>
            </a:r>
            <a:r>
              <a:rPr lang="en-US" sz="1600" dirty="0">
                <a:solidFill>
                  <a:prstClr val="black"/>
                </a:solidFill>
              </a:rPr>
              <a:t> is licensed under </a:t>
            </a:r>
            <a:r>
              <a:rPr lang="en-US" sz="1600" dirty="0">
                <a:solidFill>
                  <a:prstClr val="black"/>
                </a:solidFill>
                <a:hlinkClick r:id="rId4"/>
              </a:rPr>
              <a:t>CC BY 2.0</a:t>
            </a:r>
            <a:endParaRPr lang="en-US" sz="1600" dirty="0">
              <a:solidFill>
                <a:prstClr val="black"/>
              </a:solidFill>
            </a:endParaRPr>
          </a:p>
        </p:txBody>
      </p:sp>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86400" y="1828800"/>
            <a:ext cx="2862296" cy="1900743"/>
          </a:xfrm>
          <a:prstGeom prst="rect">
            <a:avLst/>
          </a:prstGeom>
        </p:spPr>
      </p:pic>
      <p:pic>
        <p:nvPicPr>
          <p:cNvPr id="7" name="Picture 2" descr="College of the Canyons - College Logo"/>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165306" y="5879305"/>
            <a:ext cx="978694" cy="978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7295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Open Textbook Project</a:t>
            </a:r>
            <a:endParaRPr lang="en-US" sz="4000"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5" name="Picture 4" descr="CCC_Logo.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819400" y="2408417"/>
            <a:ext cx="2981075" cy="1454764"/>
          </a:xfrm>
          <a:prstGeom prst="rect">
            <a:avLst/>
          </a:prstGeom>
        </p:spPr>
      </p:pic>
      <p:sp>
        <p:nvSpPr>
          <p:cNvPr id="6" name="TextBox 5"/>
          <p:cNvSpPr txBox="1"/>
          <p:nvPr/>
        </p:nvSpPr>
        <p:spPr>
          <a:xfrm>
            <a:off x="2071155" y="4684098"/>
            <a:ext cx="4706738" cy="1569660"/>
          </a:xfrm>
          <a:prstGeom prst="rect">
            <a:avLst/>
          </a:prstGeom>
          <a:noFill/>
        </p:spPr>
        <p:txBody>
          <a:bodyPr wrap="none" rtlCol="0">
            <a:spAutoFit/>
          </a:bodyPr>
          <a:lstStyle/>
          <a:p>
            <a:pPr algn="ctr"/>
            <a:r>
              <a:rPr lang="en-US" sz="3200" dirty="0" smtClean="0"/>
              <a:t>Scott Davis </a:t>
            </a:r>
          </a:p>
          <a:p>
            <a:pPr algn="ctr"/>
            <a:r>
              <a:rPr lang="en-US" sz="3200" dirty="0" smtClean="0"/>
              <a:t>College OER Coordinator</a:t>
            </a:r>
          </a:p>
          <a:p>
            <a:pPr algn="ctr"/>
            <a:r>
              <a:rPr lang="en-US" sz="3200" dirty="0" smtClean="0"/>
              <a:t>English Faculty</a:t>
            </a:r>
            <a:endParaRPr lang="en-US" sz="3200" dirty="0"/>
          </a:p>
        </p:txBody>
      </p:sp>
    </p:spTree>
    <p:extLst>
      <p:ext uri="{BB962C8B-B14F-4D97-AF65-F5344CB8AC3E}">
        <p14:creationId xmlns:p14="http://schemas.microsoft.com/office/powerpoint/2010/main" val="8878102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00" name="Shape 400"/>
          <p:cNvPicPr preferRelativeResize="0"/>
          <p:nvPr/>
        </p:nvPicPr>
        <p:blipFill rotWithShape="1">
          <a:blip r:embed="rId3">
            <a:alphaModFix/>
          </a:blip>
          <a:srcRect/>
          <a:stretch/>
        </p:blipFill>
        <p:spPr>
          <a:xfrm>
            <a:off x="1127760" y="1478281"/>
            <a:ext cx="7368540" cy="4337804"/>
          </a:xfrm>
          <a:prstGeom prst="rect">
            <a:avLst/>
          </a:prstGeom>
          <a:noFill/>
          <a:ln>
            <a:noFill/>
          </a:ln>
        </p:spPr>
      </p:pic>
      <p:sp>
        <p:nvSpPr>
          <p:cNvPr id="401" name="Shape 401"/>
          <p:cNvSpPr txBox="1"/>
          <p:nvPr/>
        </p:nvSpPr>
        <p:spPr>
          <a:xfrm>
            <a:off x="2674620" y="6073851"/>
            <a:ext cx="4343400" cy="184665"/>
          </a:xfrm>
          <a:prstGeom prst="rect">
            <a:avLst/>
          </a:prstGeom>
          <a:noFill/>
          <a:ln>
            <a:noFill/>
          </a:ln>
        </p:spPr>
        <p:txBody>
          <a:bodyPr lIns="68569" tIns="34275" rIns="68569" bIns="34275" anchor="t" anchorCtr="0">
            <a:noAutofit/>
          </a:bodyPr>
          <a:lstStyle/>
          <a:p>
            <a:pPr algn="ctr">
              <a:buSzPct val="25000"/>
            </a:pPr>
            <a:r>
              <a:rPr lang="en-US" sz="750" dirty="0">
                <a:solidFill>
                  <a:prstClr val="black"/>
                </a:solidFill>
                <a:hlinkClick r:id="rId4"/>
              </a:rPr>
              <a:t>"Berlin Marathon"</a:t>
            </a:r>
            <a:r>
              <a:rPr lang="en-US" sz="750" dirty="0">
                <a:solidFill>
                  <a:prstClr val="black"/>
                </a:solidFill>
              </a:rPr>
              <a:t> by </a:t>
            </a:r>
            <a:r>
              <a:rPr lang="en-US" sz="750" dirty="0" err="1">
                <a:solidFill>
                  <a:prstClr val="black"/>
                </a:solidFill>
                <a:hlinkClick r:id="rId5"/>
              </a:rPr>
              <a:t>akiwitz</a:t>
            </a:r>
            <a:r>
              <a:rPr lang="en-US" sz="750" dirty="0">
                <a:solidFill>
                  <a:prstClr val="black"/>
                </a:solidFill>
              </a:rPr>
              <a:t> is licensed under </a:t>
            </a:r>
            <a:r>
              <a:rPr lang="en-US" sz="750" dirty="0">
                <a:solidFill>
                  <a:prstClr val="black"/>
                </a:solidFill>
                <a:hlinkClick r:id="rId6"/>
              </a:rPr>
              <a:t>CC BY 2.0</a:t>
            </a:r>
            <a:endParaRPr lang="en-US" sz="750" dirty="0">
              <a:solidFill>
                <a:prstClr val="black"/>
              </a:solidFill>
              <a:ea typeface="Trebuchet MS"/>
              <a:cs typeface="Trebuchet MS"/>
              <a:sym typeface="Trebuchet MS"/>
            </a:endParaRPr>
          </a:p>
        </p:txBody>
      </p:sp>
      <p:sp>
        <p:nvSpPr>
          <p:cNvPr id="2" name="Rectangle 1"/>
          <p:cNvSpPr/>
          <p:nvPr/>
        </p:nvSpPr>
        <p:spPr>
          <a:xfrm>
            <a:off x="3418635" y="499586"/>
            <a:ext cx="2786789" cy="707886"/>
          </a:xfrm>
          <a:prstGeom prst="rect">
            <a:avLst/>
          </a:prstGeom>
        </p:spPr>
        <p:txBody>
          <a:bodyPr wrap="none">
            <a:spAutoFit/>
          </a:bodyPr>
          <a:lstStyle/>
          <a:p>
            <a:r>
              <a:rPr lang="en-US" sz="4000" dirty="0">
                <a:solidFill>
                  <a:prstClr val="black"/>
                </a:solidFill>
              </a:rPr>
              <a:t>Persistence</a:t>
            </a:r>
          </a:p>
        </p:txBody>
      </p:sp>
      <p:pic>
        <p:nvPicPr>
          <p:cNvPr id="6" name="Picture 2" descr="College of the Canyons - College Logo"/>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165306" y="5816085"/>
            <a:ext cx="978694" cy="978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275343"/>
      </p:ext>
    </p:extLst>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OER Research</a:t>
            </a:r>
            <a:endParaRPr lang="en-US" dirty="0"/>
          </a:p>
        </p:txBody>
      </p:sp>
      <p:sp>
        <p:nvSpPr>
          <p:cNvPr id="3" name="Content Placeholder 2"/>
          <p:cNvSpPr>
            <a:spLocks noGrp="1"/>
          </p:cNvSpPr>
          <p:nvPr>
            <p:ph idx="1"/>
          </p:nvPr>
        </p:nvSpPr>
        <p:spPr/>
        <p:txBody>
          <a:bodyPr/>
          <a:lstStyle/>
          <a:p>
            <a:endParaRPr lang="en-US" dirty="0" smtClean="0"/>
          </a:p>
          <a:p>
            <a:r>
              <a:rPr lang="en-US" dirty="0" smtClean="0"/>
              <a:t>California OER Council White Paper</a:t>
            </a:r>
          </a:p>
          <a:p>
            <a:r>
              <a:rPr lang="en-US" dirty="0" smtClean="0">
                <a:hlinkClick r:id="rId2"/>
              </a:rPr>
              <a:t>Washington’s SBCTC Faculty OER Usage Study</a:t>
            </a:r>
            <a:endParaRPr lang="en-US" dirty="0"/>
          </a:p>
          <a:p>
            <a:r>
              <a:rPr lang="en-US" dirty="0" smtClean="0">
                <a:hlinkClick r:id="rId3"/>
              </a:rPr>
              <a:t>Open Education Group at BYU</a:t>
            </a:r>
            <a:endParaRPr lang="en-US" dirty="0"/>
          </a:p>
          <a:p>
            <a:r>
              <a:rPr lang="en-US" dirty="0" smtClean="0">
                <a:hlinkClick r:id="rId4"/>
              </a:rPr>
              <a:t>OER Research Hub at Open University</a:t>
            </a:r>
            <a:endParaRPr lang="en-US" dirty="0"/>
          </a:p>
          <a:p>
            <a:r>
              <a:rPr lang="en-US" dirty="0" smtClean="0">
                <a:hlinkClick r:id="rId5"/>
              </a:rPr>
              <a:t>Babson’s Opening </a:t>
            </a:r>
            <a:r>
              <a:rPr lang="en-US" dirty="0" smtClean="0">
                <a:hlinkClick r:id="rId5"/>
              </a:rPr>
              <a:t>the Textbook Report (2016)</a:t>
            </a:r>
            <a:endParaRPr lang="en-US" dirty="0"/>
          </a:p>
        </p:txBody>
      </p:sp>
    </p:spTree>
    <p:extLst>
      <p:ext uri="{BB962C8B-B14F-4D97-AF65-F5344CB8AC3E}">
        <p14:creationId xmlns:p14="http://schemas.microsoft.com/office/powerpoint/2010/main" val="7472345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57200" y="457200"/>
            <a:ext cx="8044576" cy="4405688"/>
          </a:xfrm>
          <a:prstGeom prst="rect">
            <a:avLst/>
          </a:prstGeom>
        </p:spPr>
      </p:pic>
      <p:sp>
        <p:nvSpPr>
          <p:cNvPr id="3" name="Rectangle 2"/>
          <p:cNvSpPr/>
          <p:nvPr/>
        </p:nvSpPr>
        <p:spPr>
          <a:xfrm>
            <a:off x="469900" y="5105400"/>
            <a:ext cx="8382000" cy="1200329"/>
          </a:xfrm>
          <a:prstGeom prst="rect">
            <a:avLst/>
          </a:prstGeom>
        </p:spPr>
        <p:txBody>
          <a:bodyPr wrap="square">
            <a:spAutoFit/>
          </a:bodyPr>
          <a:lstStyle/>
          <a:p>
            <a:r>
              <a:rPr lang="en-US" b="1" dirty="0">
                <a:solidFill>
                  <a:srgbClr val="666666"/>
                </a:solidFill>
                <a:latin typeface="Arial" charset="0"/>
              </a:rPr>
              <a:t>Released April 1, 2016</a:t>
            </a:r>
            <a:endParaRPr lang="en-US" b="1" dirty="0"/>
          </a:p>
          <a:p>
            <a:r>
              <a:rPr lang="en-US" b="1" dirty="0">
                <a:solidFill>
                  <a:srgbClr val="666666"/>
                </a:solidFill>
                <a:latin typeface="Arial" charset="0"/>
              </a:rPr>
              <a:t>Permalink for online version: </a:t>
            </a:r>
            <a:r>
              <a:rPr lang="en-US" u="sng" dirty="0" smtClean="0">
                <a:solidFill>
                  <a:srgbClr val="1155CC"/>
                </a:solidFill>
                <a:latin typeface="Arial" charset="0"/>
                <a:hlinkClick r:id="rId4"/>
              </a:rPr>
              <a:t>http</a:t>
            </a:r>
            <a:r>
              <a:rPr lang="en-US" u="sng" dirty="0">
                <a:solidFill>
                  <a:srgbClr val="1155CC"/>
                </a:solidFill>
                <a:latin typeface="Arial" charset="0"/>
                <a:hlinkClick r:id="rId4"/>
              </a:rPr>
              <a:t>://tinyurl.com/WPOERAdoption040116</a:t>
            </a:r>
            <a:endParaRPr lang="en-US" dirty="0"/>
          </a:p>
          <a:p>
            <a:r>
              <a:rPr lang="en-US" b="1" dirty="0">
                <a:solidFill>
                  <a:srgbClr val="666666"/>
                </a:solidFill>
                <a:latin typeface="Arial" charset="0"/>
              </a:rPr>
              <a:t>Printable PDF </a:t>
            </a:r>
            <a:r>
              <a:rPr lang="en-US" b="1" dirty="0" smtClean="0">
                <a:solidFill>
                  <a:srgbClr val="666666"/>
                </a:solidFill>
                <a:latin typeface="Arial" charset="0"/>
              </a:rPr>
              <a:t>with Appendices</a:t>
            </a:r>
            <a:r>
              <a:rPr lang="en-US" dirty="0" smtClean="0">
                <a:solidFill>
                  <a:srgbClr val="666666"/>
                </a:solidFill>
                <a:latin typeface="Arial" charset="0"/>
              </a:rPr>
              <a:t>: </a:t>
            </a:r>
            <a:r>
              <a:rPr lang="en-US" u="sng" dirty="0" smtClean="0">
                <a:solidFill>
                  <a:srgbClr val="1155CC"/>
                </a:solidFill>
                <a:latin typeface="Arial" charset="0"/>
                <a:hlinkClick r:id="rId5"/>
              </a:rPr>
              <a:t>http</a:t>
            </a:r>
            <a:r>
              <a:rPr lang="en-US" u="sng" dirty="0">
                <a:solidFill>
                  <a:srgbClr val="1155CC"/>
                </a:solidFill>
                <a:latin typeface="Arial" charset="0"/>
                <a:hlinkClick r:id="rId5"/>
              </a:rPr>
              <a:t>://tinyurl.com/WPOERPrintVersion2</a:t>
            </a:r>
            <a:r>
              <a:rPr lang="en-US" dirty="0">
                <a:solidFill>
                  <a:srgbClr val="666666"/>
                </a:solidFill>
                <a:latin typeface="Arial" charset="0"/>
              </a:rPr>
              <a:t> </a:t>
            </a:r>
            <a:endParaRPr lang="en-US" dirty="0"/>
          </a:p>
          <a:p>
            <a:pPr>
              <a:spcAft>
                <a:spcPts val="1600"/>
              </a:spcAft>
            </a:pPr>
            <a:r>
              <a:rPr lang="en-US" b="1" dirty="0">
                <a:solidFill>
                  <a:srgbClr val="666666"/>
                </a:solidFill>
                <a:latin typeface="Arial" charset="0"/>
              </a:rPr>
              <a:t>Video Synopsis:</a:t>
            </a:r>
            <a:r>
              <a:rPr lang="en-US" dirty="0">
                <a:solidFill>
                  <a:srgbClr val="666666"/>
                </a:solidFill>
                <a:latin typeface="Arial" charset="0"/>
              </a:rPr>
              <a:t> </a:t>
            </a:r>
            <a:r>
              <a:rPr lang="en-US" u="sng" dirty="0">
                <a:solidFill>
                  <a:srgbClr val="1155CC"/>
                </a:solidFill>
                <a:latin typeface="Arial" charset="0"/>
                <a:hlinkClick r:id="rId6"/>
              </a:rPr>
              <a:t>https://www.youtube.com/edit?o=U&amp;video_id=vwVIrv0iSgE</a:t>
            </a:r>
            <a:r>
              <a:rPr lang="en-US" dirty="0">
                <a:solidFill>
                  <a:srgbClr val="666666"/>
                </a:solidFill>
                <a:latin typeface="Arial" charset="0"/>
              </a:rPr>
              <a:t> </a:t>
            </a:r>
            <a:endParaRPr lang="en-US" dirty="0">
              <a:effectLst/>
            </a:endParaRPr>
          </a:p>
        </p:txBody>
      </p:sp>
    </p:spTree>
    <p:extLst>
      <p:ext uri="{BB962C8B-B14F-4D97-AF65-F5344CB8AC3E}">
        <p14:creationId xmlns:p14="http://schemas.microsoft.com/office/powerpoint/2010/main" val="3081600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pPr algn="ctr"/>
            <a:r>
              <a:rPr lang="en-US" sz="3600" dirty="0"/>
              <a:t>16 faculty shared </a:t>
            </a:r>
            <a:r>
              <a:rPr lang="en-US" sz="3600" dirty="0" smtClean="0"/>
              <a:t/>
            </a:r>
            <a:br>
              <a:rPr lang="en-US" sz="3600" dirty="0" smtClean="0"/>
            </a:br>
            <a:r>
              <a:rPr lang="en-US" sz="3600" dirty="0" smtClean="0"/>
              <a:t>perceptions </a:t>
            </a:r>
            <a:r>
              <a:rPr lang="en-US" sz="3600" dirty="0"/>
              <a:t>about their use of OER</a:t>
            </a:r>
          </a:p>
        </p:txBody>
      </p:sp>
      <p:sp>
        <p:nvSpPr>
          <p:cNvPr id="3" name="Content Placeholder 2"/>
          <p:cNvSpPr>
            <a:spLocks noGrp="1"/>
          </p:cNvSpPr>
          <p:nvPr>
            <p:ph idx="1"/>
          </p:nvPr>
        </p:nvSpPr>
        <p:spPr>
          <a:xfrm>
            <a:off x="632012" y="1941990"/>
            <a:ext cx="8511988" cy="4763610"/>
          </a:xfrm>
        </p:spPr>
        <p:txBody>
          <a:bodyPr>
            <a:noAutofit/>
          </a:bodyPr>
          <a:lstStyle/>
          <a:p>
            <a:r>
              <a:rPr lang="en-US" sz="2800" dirty="0" smtClean="0"/>
              <a:t>12 of 16 faculty rated </a:t>
            </a:r>
            <a:r>
              <a:rPr lang="en-US" sz="2800" dirty="0"/>
              <a:t>the OER textbook </a:t>
            </a:r>
            <a:r>
              <a:rPr lang="en-US" sz="2800" dirty="0" smtClean="0"/>
              <a:t>equivalent or </a:t>
            </a:r>
            <a:r>
              <a:rPr lang="en-US" sz="2800" dirty="0"/>
              <a:t>superior to the traditional textbook for the course. </a:t>
            </a:r>
            <a:endParaRPr lang="en-US" sz="2250" dirty="0"/>
          </a:p>
          <a:p>
            <a:endParaRPr lang="en-US" sz="2250" dirty="0"/>
          </a:p>
          <a:p>
            <a:r>
              <a:rPr lang="en-US" sz="2800" dirty="0"/>
              <a:t>Faculty were </a:t>
            </a:r>
            <a:r>
              <a:rPr lang="en-US" sz="2800" dirty="0" smtClean="0"/>
              <a:t>concerned about support </a:t>
            </a:r>
            <a:r>
              <a:rPr lang="en-US" sz="2800" dirty="0"/>
              <a:t>materials (PowerPoints, Test banks) </a:t>
            </a:r>
            <a:r>
              <a:rPr lang="en-US" sz="2800" dirty="0" smtClean="0"/>
              <a:t>available for OER </a:t>
            </a:r>
            <a:r>
              <a:rPr lang="en-US" sz="2800" dirty="0"/>
              <a:t>textbooks.</a:t>
            </a:r>
            <a:r>
              <a:rPr lang="en-US" sz="2250" dirty="0"/>
              <a:t> </a:t>
            </a:r>
            <a:endParaRPr lang="en-US" sz="2250" dirty="0" smtClean="0"/>
          </a:p>
          <a:p>
            <a:pPr lvl="1"/>
            <a:r>
              <a:rPr lang="en-US" sz="2400" dirty="0" smtClean="0"/>
              <a:t>50% felt </a:t>
            </a:r>
            <a:r>
              <a:rPr lang="en-US" sz="2400" dirty="0"/>
              <a:t>that the support materials lacked quality. </a:t>
            </a:r>
            <a:endParaRPr lang="en-US" sz="2400" dirty="0" smtClean="0"/>
          </a:p>
          <a:p>
            <a:pPr lvl="1"/>
            <a:r>
              <a:rPr lang="en-US" sz="2400" dirty="0" smtClean="0"/>
              <a:t>25</a:t>
            </a:r>
            <a:r>
              <a:rPr lang="en-US" sz="2400" dirty="0"/>
              <a:t>% of faculty felt that implementing the support materials took a significant amount of time. </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54900" y="1219200"/>
            <a:ext cx="1244600" cy="1244600"/>
          </a:xfrm>
          <a:prstGeom prst="rect">
            <a:avLst/>
          </a:prstGeom>
        </p:spPr>
      </p:pic>
    </p:spTree>
    <p:extLst>
      <p:ext uri="{BB962C8B-B14F-4D97-AF65-F5344CB8AC3E}">
        <p14:creationId xmlns:p14="http://schemas.microsoft.com/office/powerpoint/2010/main" val="430469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dirty="0">
                <a:latin typeface="Arial" charset="0"/>
                <a:ea typeface="ＭＳ Ｐゴシック" charset="0"/>
                <a:cs typeface="ＭＳ Ｐゴシック" charset="0"/>
              </a:rPr>
              <a:t>Agenda</a:t>
            </a:r>
          </a:p>
        </p:txBody>
      </p:sp>
      <p:sp>
        <p:nvSpPr>
          <p:cNvPr id="21506" name="Content Placeholder 2"/>
          <p:cNvSpPr>
            <a:spLocks noGrp="1"/>
          </p:cNvSpPr>
          <p:nvPr>
            <p:ph idx="1"/>
          </p:nvPr>
        </p:nvSpPr>
        <p:spPr>
          <a:xfrm>
            <a:off x="1066800" y="1219200"/>
            <a:ext cx="7239000" cy="5441951"/>
          </a:xfrm>
        </p:spPr>
        <p:txBody>
          <a:bodyPr>
            <a:normAutofit lnSpcReduction="10000"/>
          </a:bodyPr>
          <a:lstStyle/>
          <a:p>
            <a:pPr eaLnBrk="1" hangingPunct="1"/>
            <a:endParaRPr lang="en-US" sz="2800" dirty="0" smtClean="0">
              <a:latin typeface="Arial" charset="0"/>
              <a:ea typeface="ＭＳ Ｐゴシック" charset="0"/>
              <a:cs typeface="ＭＳ Ｐゴシック" charset="0"/>
            </a:endParaRPr>
          </a:p>
          <a:p>
            <a:pPr eaLnBrk="1" hangingPunct="1"/>
            <a:r>
              <a:rPr lang="en-US" dirty="0" smtClean="0">
                <a:latin typeface="Arial" charset="0"/>
                <a:ea typeface="ＭＳ Ｐゴシック" charset="0"/>
                <a:cs typeface="ＭＳ Ｐゴシック" charset="0"/>
              </a:rPr>
              <a:t>Quiz Show</a:t>
            </a:r>
          </a:p>
          <a:p>
            <a:pPr eaLnBrk="1" hangingPunct="1"/>
            <a:r>
              <a:rPr lang="en-US" dirty="0" smtClean="0">
                <a:latin typeface="Arial" charset="0"/>
                <a:ea typeface="ＭＳ Ｐゴシック" charset="0"/>
                <a:cs typeface="ＭＳ Ｐゴシック" charset="0"/>
              </a:rPr>
              <a:t>What’s the problem?</a:t>
            </a:r>
          </a:p>
          <a:p>
            <a:pPr eaLnBrk="1" hangingPunct="1"/>
            <a:r>
              <a:rPr lang="en-US" dirty="0" smtClean="0">
                <a:latin typeface="Arial" charset="0"/>
                <a:ea typeface="ＭＳ Ｐゴシック" charset="0"/>
                <a:cs typeface="ＭＳ Ｐゴシック" charset="0"/>
              </a:rPr>
              <a:t>Definitions and licensing</a:t>
            </a:r>
          </a:p>
          <a:p>
            <a:pPr eaLnBrk="1" hangingPunct="1"/>
            <a:r>
              <a:rPr lang="en-US" dirty="0" smtClean="0">
                <a:latin typeface="Arial" charset="0"/>
                <a:ea typeface="ＭＳ Ｐゴシック" charset="0"/>
                <a:cs typeface="ＭＳ Ｐゴシック" charset="0"/>
              </a:rPr>
              <a:t>Searching</a:t>
            </a:r>
          </a:p>
          <a:p>
            <a:pPr eaLnBrk="1" hangingPunct="1"/>
            <a:r>
              <a:rPr lang="en-US" dirty="0" smtClean="0">
                <a:latin typeface="Arial" charset="0"/>
                <a:ea typeface="ＭＳ Ｐゴシック" charset="0"/>
                <a:cs typeface="ＭＳ Ｐゴシック" charset="0"/>
              </a:rPr>
              <a:t>Adoption processes</a:t>
            </a:r>
          </a:p>
          <a:p>
            <a:pPr eaLnBrk="1" hangingPunct="1"/>
            <a:r>
              <a:rPr lang="en-US" dirty="0" smtClean="0">
                <a:latin typeface="Arial" charset="0"/>
                <a:ea typeface="ＭＳ Ｐゴシック" charset="0"/>
                <a:cs typeface="ＭＳ Ｐゴシック" charset="0"/>
              </a:rPr>
              <a:t>Planning for OER sustainability</a:t>
            </a:r>
          </a:p>
          <a:p>
            <a:pPr eaLnBrk="1" hangingPunct="1"/>
            <a:r>
              <a:rPr lang="en-US" dirty="0" smtClean="0">
                <a:latin typeface="Arial" charset="0"/>
                <a:ea typeface="ＭＳ Ｐゴシック" charset="0"/>
                <a:cs typeface="ＭＳ Ｐゴシック" charset="0"/>
              </a:rPr>
              <a:t>Questions</a:t>
            </a:r>
            <a:endParaRPr lang="en-US" dirty="0">
              <a:latin typeface="Arial" charset="0"/>
              <a:ea typeface="ＭＳ Ｐゴシック" charset="0"/>
              <a:cs typeface="ＭＳ Ｐゴシック" charset="0"/>
            </a:endParaRPr>
          </a:p>
          <a:p>
            <a:pPr marL="0" indent="0">
              <a:buNone/>
            </a:pPr>
            <a:r>
              <a:rPr lang="en-US" sz="2400" b="1" dirty="0">
                <a:latin typeface="Arial" charset="0"/>
                <a:ea typeface="ＭＳ Ｐゴシック" charset="0"/>
                <a:cs typeface="ＭＳ Ｐゴシック" charset="0"/>
              </a:rPr>
              <a:t>  </a:t>
            </a:r>
          </a:p>
          <a:p>
            <a:pPr marL="0" indent="0">
              <a:buNone/>
            </a:pPr>
            <a:r>
              <a:rPr lang="en-US" sz="2400" b="1" dirty="0">
                <a:latin typeface="Arial" charset="0"/>
                <a:ea typeface="ＭＳ Ｐゴシック" charset="0"/>
                <a:cs typeface="ＭＳ Ｐゴシック" charset="0"/>
              </a:rPr>
              <a:t> </a:t>
            </a:r>
            <a:endParaRPr lang="en-US" sz="2800" dirty="0">
              <a:latin typeface="Arial" charset="0"/>
              <a:ea typeface="ＭＳ Ｐゴシック" charset="0"/>
              <a:cs typeface="ＭＳ Ｐゴシック" charset="0"/>
            </a:endParaRPr>
          </a:p>
          <a:p>
            <a:pPr eaLnBrk="1" hangingPunct="1"/>
            <a:endParaRPr lang="en-US" sz="2800" dirty="0">
              <a:latin typeface="Arial" charset="0"/>
              <a:ea typeface="ＭＳ Ｐゴシック" charset="0"/>
              <a:cs typeface="ＭＳ Ｐゴシック" charset="0"/>
            </a:endParaRPr>
          </a:p>
        </p:txBody>
      </p:sp>
      <p:sp>
        <p:nvSpPr>
          <p:cNvPr id="21507" name="Footer Placeholder 3"/>
          <p:cNvSpPr>
            <a:spLocks noGrp="1"/>
          </p:cNvSpPr>
          <p:nvPr>
            <p:ph type="ftr" sz="quarter" idx="11"/>
          </p:nvPr>
        </p:nvSpPr>
        <p:spPr bwMode="auto">
          <a:xfrm>
            <a:off x="1447800" y="6096000"/>
            <a:ext cx="6553200" cy="5492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31" indent="-285743" eaLnBrk="0" hangingPunct="0">
              <a:defRPr sz="2400">
                <a:solidFill>
                  <a:schemeClr val="tx1"/>
                </a:solidFill>
                <a:latin typeface="Arial" charset="0"/>
                <a:ea typeface="ＭＳ Ｐゴシック" charset="0"/>
              </a:defRPr>
            </a:lvl2pPr>
            <a:lvl3pPr marL="1142972" indent="-228594" eaLnBrk="0" hangingPunct="0">
              <a:defRPr sz="2400">
                <a:solidFill>
                  <a:schemeClr val="tx1"/>
                </a:solidFill>
                <a:latin typeface="Arial" charset="0"/>
                <a:ea typeface="ＭＳ Ｐゴシック" charset="0"/>
              </a:defRPr>
            </a:lvl3pPr>
            <a:lvl4pPr marL="1600160" indent="-228594" eaLnBrk="0" hangingPunct="0">
              <a:defRPr sz="2400">
                <a:solidFill>
                  <a:schemeClr val="tx1"/>
                </a:solidFill>
                <a:latin typeface="Arial" charset="0"/>
                <a:ea typeface="ＭＳ Ｐゴシック" charset="0"/>
              </a:defRPr>
            </a:lvl4pPr>
            <a:lvl5pPr marL="2057348" indent="-228594" eaLnBrk="0" hangingPunct="0">
              <a:defRPr sz="2400">
                <a:solidFill>
                  <a:schemeClr val="tx1"/>
                </a:solidFill>
                <a:latin typeface="Arial" charset="0"/>
                <a:ea typeface="ＭＳ Ｐゴシック" charset="0"/>
              </a:defRPr>
            </a:lvl5pPr>
            <a:lvl6pPr marL="2514537" indent="-228594" eaLnBrk="0" fontAlgn="base" hangingPunct="0">
              <a:spcBef>
                <a:spcPct val="0"/>
              </a:spcBef>
              <a:spcAft>
                <a:spcPct val="0"/>
              </a:spcAft>
              <a:defRPr sz="2400">
                <a:solidFill>
                  <a:schemeClr val="tx1"/>
                </a:solidFill>
                <a:latin typeface="Arial" charset="0"/>
                <a:ea typeface="ＭＳ Ｐゴシック" charset="0"/>
              </a:defRPr>
            </a:lvl6pPr>
            <a:lvl7pPr marL="2971726" indent="-228594" eaLnBrk="0" fontAlgn="base" hangingPunct="0">
              <a:spcBef>
                <a:spcPct val="0"/>
              </a:spcBef>
              <a:spcAft>
                <a:spcPct val="0"/>
              </a:spcAft>
              <a:defRPr sz="2400">
                <a:solidFill>
                  <a:schemeClr val="tx1"/>
                </a:solidFill>
                <a:latin typeface="Arial" charset="0"/>
                <a:ea typeface="ＭＳ Ｐゴシック" charset="0"/>
              </a:defRPr>
            </a:lvl7pPr>
            <a:lvl8pPr marL="3428915" indent="-228594" eaLnBrk="0" fontAlgn="base" hangingPunct="0">
              <a:spcBef>
                <a:spcPct val="0"/>
              </a:spcBef>
              <a:spcAft>
                <a:spcPct val="0"/>
              </a:spcAft>
              <a:defRPr sz="2400">
                <a:solidFill>
                  <a:schemeClr val="tx1"/>
                </a:solidFill>
                <a:latin typeface="Arial" charset="0"/>
                <a:ea typeface="ＭＳ Ｐゴシック" charset="0"/>
              </a:defRPr>
            </a:lvl8pPr>
            <a:lvl9pPr marL="3886103" indent="-228594"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smtClean="0">
                <a:solidFill>
                  <a:srgbClr val="08426C"/>
                </a:solidFill>
              </a:rPr>
              <a:t>\</a:t>
            </a:r>
            <a:endParaRPr lang="en-US" sz="1600" dirty="0">
              <a:solidFill>
                <a:srgbClr val="212A32"/>
              </a:solidFill>
              <a:hlinkClick r:id="rId2"/>
            </a:endParaRPr>
          </a:p>
        </p:txBody>
      </p:sp>
    </p:spTree>
    <p:extLst>
      <p:ext uri="{BB962C8B-B14F-4D97-AF65-F5344CB8AC3E}">
        <p14:creationId xmlns:p14="http://schemas.microsoft.com/office/powerpoint/2010/main" val="27738107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66776"/>
            <a:ext cx="9144000" cy="5114749"/>
          </a:xfrm>
          <a:prstGeom prst="rect">
            <a:avLst/>
          </a:prstGeom>
        </p:spPr>
      </p:pic>
      <p:sp>
        <p:nvSpPr>
          <p:cNvPr id="11" name="Rectangle 10"/>
          <p:cNvSpPr/>
          <p:nvPr/>
        </p:nvSpPr>
        <p:spPr>
          <a:xfrm>
            <a:off x="142709" y="2943806"/>
            <a:ext cx="8790798" cy="963424"/>
          </a:xfrm>
          <a:prstGeom prst="rect">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81641" tIns="40821" rIns="81641" bIns="40821" rtlCol="0" anchor="ctr"/>
          <a:lstStyle/>
          <a:p>
            <a:pPr algn="ctr"/>
            <a:r>
              <a:rPr lang="en-US" sz="3938" b="1" dirty="0">
                <a:solidFill>
                  <a:srgbClr val="FF0000"/>
                </a:solidFill>
              </a:rPr>
              <a:t>13</a:t>
            </a:r>
            <a:r>
              <a:rPr lang="en-US" sz="3938" dirty="0">
                <a:solidFill>
                  <a:srgbClr val="000000"/>
                </a:solidFill>
              </a:rPr>
              <a:t> Peer Reviewed Studies </a:t>
            </a:r>
            <a:endParaRPr lang="en-US" sz="3938" dirty="0" smtClean="0">
              <a:solidFill>
                <a:srgbClr val="000000"/>
              </a:solidFill>
            </a:endParaRPr>
          </a:p>
          <a:p>
            <a:pPr algn="ctr"/>
            <a:r>
              <a:rPr lang="en-US" sz="3938" dirty="0" smtClean="0">
                <a:solidFill>
                  <a:srgbClr val="000000"/>
                </a:solidFill>
              </a:rPr>
              <a:t>of OER Efficacy</a:t>
            </a:r>
            <a:endParaRPr lang="en-US" sz="3938" dirty="0">
              <a:solidFill>
                <a:srgbClr val="000000"/>
              </a:solidFill>
            </a:endParaRPr>
          </a:p>
        </p:txBody>
      </p:sp>
      <p:sp>
        <p:nvSpPr>
          <p:cNvPr id="3" name="TextBox 2"/>
          <p:cNvSpPr txBox="1"/>
          <p:nvPr/>
        </p:nvSpPr>
        <p:spPr>
          <a:xfrm>
            <a:off x="7005482" y="5811914"/>
            <a:ext cx="1418425" cy="226774"/>
          </a:xfrm>
          <a:prstGeom prst="rect">
            <a:avLst/>
          </a:prstGeom>
          <a:noFill/>
        </p:spPr>
        <p:txBody>
          <a:bodyPr wrap="none" lIns="81641" tIns="40821" rIns="81641" bIns="40821" rtlCol="0">
            <a:spAutoFit/>
          </a:bodyPr>
          <a:lstStyle/>
          <a:p>
            <a:r>
              <a:rPr lang="en-US" sz="938" dirty="0">
                <a:latin typeface="Calibri"/>
                <a:cs typeface="Calibri"/>
              </a:rPr>
              <a:t>http://openedgroup.org/ </a:t>
            </a:r>
          </a:p>
        </p:txBody>
      </p:sp>
      <p:pic>
        <p:nvPicPr>
          <p:cNvPr id="12" name="Picture 11" descr="by80x15.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433557" y="5900843"/>
            <a:ext cx="710444" cy="99906"/>
          </a:xfrm>
          <a:prstGeom prst="rect">
            <a:avLst/>
          </a:prstGeom>
        </p:spPr>
      </p:pic>
      <p:sp>
        <p:nvSpPr>
          <p:cNvPr id="4" name="Rectangle 3"/>
          <p:cNvSpPr/>
          <p:nvPr/>
        </p:nvSpPr>
        <p:spPr>
          <a:xfrm>
            <a:off x="2286000" y="6344886"/>
            <a:ext cx="4572000" cy="523220"/>
          </a:xfrm>
          <a:prstGeom prst="rect">
            <a:avLst/>
          </a:prstGeom>
        </p:spPr>
        <p:txBody>
          <a:bodyPr>
            <a:spAutoFit/>
          </a:bodyPr>
          <a:lstStyle/>
          <a:p>
            <a:r>
              <a:rPr lang="en-US" sz="1400" u="sng" dirty="0" smtClean="0">
                <a:hlinkClick r:id="rId5"/>
              </a:rPr>
              <a:t>"Recent Studies in OER Adoption, May 2016" by </a:t>
            </a:r>
            <a:r>
              <a:rPr lang="en-US" sz="1400" u="sng" dirty="0" smtClean="0">
                <a:hlinkClick r:id="rId6"/>
              </a:rPr>
              <a:t>John Hilton III, Open Education Group</a:t>
            </a:r>
            <a:endParaRPr lang="en-US" sz="1400" dirty="0"/>
          </a:p>
        </p:txBody>
      </p:sp>
      <p:sp>
        <p:nvSpPr>
          <p:cNvPr id="5" name="TextBox 4"/>
          <p:cNvSpPr txBox="1"/>
          <p:nvPr/>
        </p:nvSpPr>
        <p:spPr>
          <a:xfrm flipH="1">
            <a:off x="762000" y="187161"/>
            <a:ext cx="6857999" cy="584775"/>
          </a:xfrm>
          <a:prstGeom prst="rect">
            <a:avLst/>
          </a:prstGeom>
          <a:noFill/>
        </p:spPr>
        <p:txBody>
          <a:bodyPr wrap="square" rtlCol="0">
            <a:spAutoFit/>
          </a:bodyPr>
          <a:lstStyle/>
          <a:p>
            <a:r>
              <a:rPr lang="en-US" sz="3200" dirty="0" smtClean="0"/>
              <a:t>	</a:t>
            </a:r>
            <a:endParaRPr lang="en-US" sz="3200" dirty="0"/>
          </a:p>
        </p:txBody>
      </p:sp>
    </p:spTree>
    <p:extLst>
      <p:ext uri="{BB962C8B-B14F-4D97-AF65-F5344CB8AC3E}">
        <p14:creationId xmlns:p14="http://schemas.microsoft.com/office/powerpoint/2010/main" val="7919757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896" y="815373"/>
            <a:ext cx="9327794" cy="5217556"/>
          </a:xfrm>
          <a:prstGeom prst="rect">
            <a:avLst/>
          </a:prstGeom>
        </p:spPr>
      </p:pic>
      <p:sp>
        <p:nvSpPr>
          <p:cNvPr id="11" name="Rectangle 10"/>
          <p:cNvSpPr/>
          <p:nvPr/>
        </p:nvSpPr>
        <p:spPr>
          <a:xfrm>
            <a:off x="142709" y="2943806"/>
            <a:ext cx="8790798" cy="963424"/>
          </a:xfrm>
          <a:prstGeom prst="rect">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81641" tIns="40821" rIns="81641" bIns="40821" rtlCol="0" anchor="ctr"/>
          <a:lstStyle/>
          <a:p>
            <a:pPr algn="ctr"/>
            <a:r>
              <a:rPr lang="en-US" sz="3938" dirty="0">
                <a:solidFill>
                  <a:schemeClr val="tx1"/>
                </a:solidFill>
              </a:rPr>
              <a:t> </a:t>
            </a:r>
            <a:r>
              <a:rPr lang="en-US" sz="3938" b="1" dirty="0">
                <a:solidFill>
                  <a:srgbClr val="FF0000"/>
                </a:solidFill>
              </a:rPr>
              <a:t>119,720</a:t>
            </a:r>
            <a:r>
              <a:rPr lang="en-US" sz="3938" b="1" dirty="0">
                <a:solidFill>
                  <a:srgbClr val="4F81BD"/>
                </a:solidFill>
              </a:rPr>
              <a:t> </a:t>
            </a:r>
            <a:r>
              <a:rPr lang="en-US" sz="3938" dirty="0">
                <a:solidFill>
                  <a:srgbClr val="000000"/>
                </a:solidFill>
              </a:rPr>
              <a:t>Students</a:t>
            </a:r>
          </a:p>
        </p:txBody>
      </p:sp>
      <p:pic>
        <p:nvPicPr>
          <p:cNvPr id="3" name="Picture 2"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8284" y="953700"/>
            <a:ext cx="762606" cy="995202"/>
          </a:xfrm>
          <a:prstGeom prst="rect">
            <a:avLst/>
          </a:prstGeom>
        </p:spPr>
      </p:pic>
      <p:pic>
        <p:nvPicPr>
          <p:cNvPr id="5" name="Picture 4"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7255" y="953700"/>
            <a:ext cx="762606" cy="995202"/>
          </a:xfrm>
          <a:prstGeom prst="rect">
            <a:avLst/>
          </a:prstGeom>
        </p:spPr>
      </p:pic>
      <p:pic>
        <p:nvPicPr>
          <p:cNvPr id="6" name="Picture 5"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97709" y="953700"/>
            <a:ext cx="762606" cy="995202"/>
          </a:xfrm>
          <a:prstGeom prst="rect">
            <a:avLst/>
          </a:prstGeom>
        </p:spPr>
      </p:pic>
      <p:pic>
        <p:nvPicPr>
          <p:cNvPr id="7" name="Picture 6"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44239" y="953700"/>
            <a:ext cx="762606" cy="995202"/>
          </a:xfrm>
          <a:prstGeom prst="rect">
            <a:avLst/>
          </a:prstGeom>
        </p:spPr>
      </p:pic>
      <p:pic>
        <p:nvPicPr>
          <p:cNvPr id="8" name="Picture 7"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6322" y="1905910"/>
            <a:ext cx="762606" cy="995202"/>
          </a:xfrm>
          <a:prstGeom prst="rect">
            <a:avLst/>
          </a:prstGeom>
        </p:spPr>
      </p:pic>
      <p:pic>
        <p:nvPicPr>
          <p:cNvPr id="9" name="Picture 8"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75294" y="1905910"/>
            <a:ext cx="762606" cy="995202"/>
          </a:xfrm>
          <a:prstGeom prst="rect">
            <a:avLst/>
          </a:prstGeom>
        </p:spPr>
      </p:pic>
      <p:pic>
        <p:nvPicPr>
          <p:cNvPr id="10" name="Picture 9"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05747" y="1905910"/>
            <a:ext cx="762606" cy="995202"/>
          </a:xfrm>
          <a:prstGeom prst="rect">
            <a:avLst/>
          </a:prstGeom>
        </p:spPr>
      </p:pic>
      <p:pic>
        <p:nvPicPr>
          <p:cNvPr id="12" name="Picture 11"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52278" y="1905910"/>
            <a:ext cx="762606" cy="995202"/>
          </a:xfrm>
          <a:prstGeom prst="rect">
            <a:avLst/>
          </a:prstGeom>
        </p:spPr>
      </p:pic>
      <p:pic>
        <p:nvPicPr>
          <p:cNvPr id="13" name="Picture 12"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45503" y="959729"/>
            <a:ext cx="762606" cy="995202"/>
          </a:xfrm>
          <a:prstGeom prst="rect">
            <a:avLst/>
          </a:prstGeom>
        </p:spPr>
      </p:pic>
      <p:pic>
        <p:nvPicPr>
          <p:cNvPr id="14" name="Picture 13"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44474" y="959729"/>
            <a:ext cx="762606" cy="995202"/>
          </a:xfrm>
          <a:prstGeom prst="rect">
            <a:avLst/>
          </a:prstGeom>
        </p:spPr>
      </p:pic>
      <p:pic>
        <p:nvPicPr>
          <p:cNvPr id="15" name="Picture 14"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74928" y="959729"/>
            <a:ext cx="762606" cy="995202"/>
          </a:xfrm>
          <a:prstGeom prst="rect">
            <a:avLst/>
          </a:prstGeom>
        </p:spPr>
      </p:pic>
      <p:pic>
        <p:nvPicPr>
          <p:cNvPr id="16" name="Picture 15"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21458" y="959729"/>
            <a:ext cx="762606" cy="995202"/>
          </a:xfrm>
          <a:prstGeom prst="rect">
            <a:avLst/>
          </a:prstGeom>
        </p:spPr>
      </p:pic>
      <p:pic>
        <p:nvPicPr>
          <p:cNvPr id="17" name="Picture 16"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53541" y="1911938"/>
            <a:ext cx="762606" cy="995202"/>
          </a:xfrm>
          <a:prstGeom prst="rect">
            <a:avLst/>
          </a:prstGeom>
        </p:spPr>
      </p:pic>
      <p:pic>
        <p:nvPicPr>
          <p:cNvPr id="18" name="Picture 17"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52513" y="1911938"/>
            <a:ext cx="762606" cy="995202"/>
          </a:xfrm>
          <a:prstGeom prst="rect">
            <a:avLst/>
          </a:prstGeom>
        </p:spPr>
      </p:pic>
      <p:pic>
        <p:nvPicPr>
          <p:cNvPr id="19" name="Picture 18"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82966" y="1911938"/>
            <a:ext cx="762606" cy="995202"/>
          </a:xfrm>
          <a:prstGeom prst="rect">
            <a:avLst/>
          </a:prstGeom>
        </p:spPr>
      </p:pic>
      <p:pic>
        <p:nvPicPr>
          <p:cNvPr id="20" name="Picture 19"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29497" y="1911938"/>
            <a:ext cx="762606" cy="995202"/>
          </a:xfrm>
          <a:prstGeom prst="rect">
            <a:avLst/>
          </a:prstGeom>
        </p:spPr>
      </p:pic>
      <p:pic>
        <p:nvPicPr>
          <p:cNvPr id="21" name="Picture 20"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14682" y="959729"/>
            <a:ext cx="762606" cy="995202"/>
          </a:xfrm>
          <a:prstGeom prst="rect">
            <a:avLst/>
          </a:prstGeom>
        </p:spPr>
      </p:pic>
      <p:pic>
        <p:nvPicPr>
          <p:cNvPr id="22" name="Picture 21"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13652" y="959729"/>
            <a:ext cx="762606" cy="995202"/>
          </a:xfrm>
          <a:prstGeom prst="rect">
            <a:avLst/>
          </a:prstGeom>
        </p:spPr>
      </p:pic>
      <p:pic>
        <p:nvPicPr>
          <p:cNvPr id="23" name="Picture 22"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44107" y="959729"/>
            <a:ext cx="762606" cy="995202"/>
          </a:xfrm>
          <a:prstGeom prst="rect">
            <a:avLst/>
          </a:prstGeom>
        </p:spPr>
      </p:pic>
      <p:pic>
        <p:nvPicPr>
          <p:cNvPr id="24" name="Picture 23"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90636" y="959729"/>
            <a:ext cx="762606" cy="995202"/>
          </a:xfrm>
          <a:prstGeom prst="rect">
            <a:avLst/>
          </a:prstGeom>
        </p:spPr>
      </p:pic>
      <p:pic>
        <p:nvPicPr>
          <p:cNvPr id="25" name="Picture 24"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22719" y="1911938"/>
            <a:ext cx="762606" cy="995202"/>
          </a:xfrm>
          <a:prstGeom prst="rect">
            <a:avLst/>
          </a:prstGeom>
        </p:spPr>
      </p:pic>
      <p:pic>
        <p:nvPicPr>
          <p:cNvPr id="26" name="Picture 25"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21690" y="1911938"/>
            <a:ext cx="762606" cy="995202"/>
          </a:xfrm>
          <a:prstGeom prst="rect">
            <a:avLst/>
          </a:prstGeom>
        </p:spPr>
      </p:pic>
      <p:pic>
        <p:nvPicPr>
          <p:cNvPr id="27" name="Picture 26"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52144" y="1911938"/>
            <a:ext cx="762606" cy="995202"/>
          </a:xfrm>
          <a:prstGeom prst="rect">
            <a:avLst/>
          </a:prstGeom>
        </p:spPr>
      </p:pic>
      <p:pic>
        <p:nvPicPr>
          <p:cNvPr id="28" name="Picture 27"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98674" y="1911938"/>
            <a:ext cx="762606" cy="995202"/>
          </a:xfrm>
          <a:prstGeom prst="rect">
            <a:avLst/>
          </a:prstGeom>
        </p:spPr>
      </p:pic>
      <p:pic>
        <p:nvPicPr>
          <p:cNvPr id="29" name="Picture 28"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6512" y="3967529"/>
            <a:ext cx="762606" cy="995202"/>
          </a:xfrm>
          <a:prstGeom prst="rect">
            <a:avLst/>
          </a:prstGeom>
        </p:spPr>
      </p:pic>
      <p:pic>
        <p:nvPicPr>
          <p:cNvPr id="30" name="Picture 29"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5483" y="3967529"/>
            <a:ext cx="762606" cy="995202"/>
          </a:xfrm>
          <a:prstGeom prst="rect">
            <a:avLst/>
          </a:prstGeom>
        </p:spPr>
      </p:pic>
      <p:pic>
        <p:nvPicPr>
          <p:cNvPr id="31" name="Picture 30"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45937" y="3967529"/>
            <a:ext cx="762606" cy="995202"/>
          </a:xfrm>
          <a:prstGeom prst="rect">
            <a:avLst/>
          </a:prstGeom>
        </p:spPr>
      </p:pic>
      <p:pic>
        <p:nvPicPr>
          <p:cNvPr id="32" name="Picture 31"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92467" y="3967529"/>
            <a:ext cx="762606" cy="995202"/>
          </a:xfrm>
          <a:prstGeom prst="rect">
            <a:avLst/>
          </a:prstGeom>
        </p:spPr>
      </p:pic>
      <p:pic>
        <p:nvPicPr>
          <p:cNvPr id="33" name="Picture 32"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4550" y="4919739"/>
            <a:ext cx="762606" cy="995202"/>
          </a:xfrm>
          <a:prstGeom prst="rect">
            <a:avLst/>
          </a:prstGeom>
        </p:spPr>
      </p:pic>
      <p:pic>
        <p:nvPicPr>
          <p:cNvPr id="34" name="Picture 33"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23522" y="4919739"/>
            <a:ext cx="762606" cy="995202"/>
          </a:xfrm>
          <a:prstGeom prst="rect">
            <a:avLst/>
          </a:prstGeom>
        </p:spPr>
      </p:pic>
      <p:pic>
        <p:nvPicPr>
          <p:cNvPr id="35" name="Picture 34"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53975" y="4919739"/>
            <a:ext cx="762606" cy="995202"/>
          </a:xfrm>
          <a:prstGeom prst="rect">
            <a:avLst/>
          </a:prstGeom>
        </p:spPr>
      </p:pic>
      <p:pic>
        <p:nvPicPr>
          <p:cNvPr id="36" name="Picture 35"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00506" y="4919739"/>
            <a:ext cx="762606" cy="995202"/>
          </a:xfrm>
          <a:prstGeom prst="rect">
            <a:avLst/>
          </a:prstGeom>
        </p:spPr>
      </p:pic>
      <p:pic>
        <p:nvPicPr>
          <p:cNvPr id="37" name="Picture 36"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93731" y="3973558"/>
            <a:ext cx="762606" cy="995202"/>
          </a:xfrm>
          <a:prstGeom prst="rect">
            <a:avLst/>
          </a:prstGeom>
        </p:spPr>
      </p:pic>
      <p:pic>
        <p:nvPicPr>
          <p:cNvPr id="38" name="Picture 37"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92702" y="3973558"/>
            <a:ext cx="762606" cy="995202"/>
          </a:xfrm>
          <a:prstGeom prst="rect">
            <a:avLst/>
          </a:prstGeom>
        </p:spPr>
      </p:pic>
      <p:pic>
        <p:nvPicPr>
          <p:cNvPr id="39" name="Picture 38"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23156" y="3973558"/>
            <a:ext cx="762606" cy="995202"/>
          </a:xfrm>
          <a:prstGeom prst="rect">
            <a:avLst/>
          </a:prstGeom>
        </p:spPr>
      </p:pic>
      <p:pic>
        <p:nvPicPr>
          <p:cNvPr id="40" name="Picture 39"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69686" y="3973558"/>
            <a:ext cx="762606" cy="995202"/>
          </a:xfrm>
          <a:prstGeom prst="rect">
            <a:avLst/>
          </a:prstGeom>
        </p:spPr>
      </p:pic>
      <p:pic>
        <p:nvPicPr>
          <p:cNvPr id="41" name="Picture 40"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01769" y="4925768"/>
            <a:ext cx="762606" cy="995202"/>
          </a:xfrm>
          <a:prstGeom prst="rect">
            <a:avLst/>
          </a:prstGeom>
        </p:spPr>
      </p:pic>
      <p:pic>
        <p:nvPicPr>
          <p:cNvPr id="42" name="Picture 41"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00741" y="4925768"/>
            <a:ext cx="762606" cy="995202"/>
          </a:xfrm>
          <a:prstGeom prst="rect">
            <a:avLst/>
          </a:prstGeom>
        </p:spPr>
      </p:pic>
      <p:pic>
        <p:nvPicPr>
          <p:cNvPr id="43" name="Picture 42"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31194" y="4925768"/>
            <a:ext cx="762606" cy="995202"/>
          </a:xfrm>
          <a:prstGeom prst="rect">
            <a:avLst/>
          </a:prstGeom>
        </p:spPr>
      </p:pic>
      <p:pic>
        <p:nvPicPr>
          <p:cNvPr id="44" name="Picture 43"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77725" y="4925768"/>
            <a:ext cx="762606" cy="995202"/>
          </a:xfrm>
          <a:prstGeom prst="rect">
            <a:avLst/>
          </a:prstGeom>
        </p:spPr>
      </p:pic>
      <p:pic>
        <p:nvPicPr>
          <p:cNvPr id="45" name="Picture 44"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62910" y="3973558"/>
            <a:ext cx="762606" cy="995202"/>
          </a:xfrm>
          <a:prstGeom prst="rect">
            <a:avLst/>
          </a:prstGeom>
        </p:spPr>
      </p:pic>
      <p:pic>
        <p:nvPicPr>
          <p:cNvPr id="46" name="Picture 45"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61880" y="3973558"/>
            <a:ext cx="762606" cy="995202"/>
          </a:xfrm>
          <a:prstGeom prst="rect">
            <a:avLst/>
          </a:prstGeom>
        </p:spPr>
      </p:pic>
      <p:pic>
        <p:nvPicPr>
          <p:cNvPr id="47" name="Picture 46"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92335" y="3973558"/>
            <a:ext cx="762606" cy="995202"/>
          </a:xfrm>
          <a:prstGeom prst="rect">
            <a:avLst/>
          </a:prstGeom>
        </p:spPr>
      </p:pic>
      <p:pic>
        <p:nvPicPr>
          <p:cNvPr id="48" name="Picture 47"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38864" y="3973558"/>
            <a:ext cx="762606" cy="995202"/>
          </a:xfrm>
          <a:prstGeom prst="rect">
            <a:avLst/>
          </a:prstGeom>
        </p:spPr>
      </p:pic>
      <p:pic>
        <p:nvPicPr>
          <p:cNvPr id="49" name="Picture 48"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70947" y="4925768"/>
            <a:ext cx="762606" cy="995202"/>
          </a:xfrm>
          <a:prstGeom prst="rect">
            <a:avLst/>
          </a:prstGeom>
        </p:spPr>
      </p:pic>
      <p:pic>
        <p:nvPicPr>
          <p:cNvPr id="50" name="Picture 49"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69918" y="4925768"/>
            <a:ext cx="762606" cy="995202"/>
          </a:xfrm>
          <a:prstGeom prst="rect">
            <a:avLst/>
          </a:prstGeom>
        </p:spPr>
      </p:pic>
      <p:pic>
        <p:nvPicPr>
          <p:cNvPr id="51" name="Picture 50"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00372" y="4925768"/>
            <a:ext cx="762606" cy="995202"/>
          </a:xfrm>
          <a:prstGeom prst="rect">
            <a:avLst/>
          </a:prstGeom>
        </p:spPr>
      </p:pic>
      <p:pic>
        <p:nvPicPr>
          <p:cNvPr id="52" name="Picture 51"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46902" y="4925768"/>
            <a:ext cx="762606" cy="995202"/>
          </a:xfrm>
          <a:prstGeom prst="rect">
            <a:avLst/>
          </a:prstGeom>
        </p:spPr>
      </p:pic>
      <p:sp>
        <p:nvSpPr>
          <p:cNvPr id="54" name="TextBox 53"/>
          <p:cNvSpPr txBox="1"/>
          <p:nvPr/>
        </p:nvSpPr>
        <p:spPr>
          <a:xfrm>
            <a:off x="7005482" y="5811914"/>
            <a:ext cx="1418425" cy="226774"/>
          </a:xfrm>
          <a:prstGeom prst="rect">
            <a:avLst/>
          </a:prstGeom>
          <a:noFill/>
        </p:spPr>
        <p:txBody>
          <a:bodyPr wrap="none" lIns="81641" tIns="40821" rIns="81641" bIns="40821" rtlCol="0">
            <a:spAutoFit/>
          </a:bodyPr>
          <a:lstStyle/>
          <a:p>
            <a:r>
              <a:rPr lang="en-US" sz="938" dirty="0">
                <a:latin typeface="Calibri"/>
                <a:cs typeface="Calibri"/>
              </a:rPr>
              <a:t>http://</a:t>
            </a:r>
            <a:r>
              <a:rPr lang="en-US" sz="938" dirty="0" err="1">
                <a:latin typeface="Calibri"/>
                <a:cs typeface="Calibri"/>
              </a:rPr>
              <a:t>openedgroup.org</a:t>
            </a:r>
            <a:r>
              <a:rPr lang="en-US" sz="938" dirty="0">
                <a:latin typeface="Calibri"/>
                <a:cs typeface="Calibri"/>
              </a:rPr>
              <a:t>/ </a:t>
            </a:r>
          </a:p>
        </p:txBody>
      </p:sp>
      <p:pic>
        <p:nvPicPr>
          <p:cNvPr id="57" name="Picture 56" descr="by80x15.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433557" y="5900843"/>
            <a:ext cx="710444" cy="99906"/>
          </a:xfrm>
          <a:prstGeom prst="rect">
            <a:avLst/>
          </a:prstGeom>
        </p:spPr>
      </p:pic>
      <p:sp>
        <p:nvSpPr>
          <p:cNvPr id="4" name="Rectangle 3"/>
          <p:cNvSpPr/>
          <p:nvPr/>
        </p:nvSpPr>
        <p:spPr>
          <a:xfrm>
            <a:off x="2491107" y="6234875"/>
            <a:ext cx="4572000" cy="523220"/>
          </a:xfrm>
          <a:prstGeom prst="rect">
            <a:avLst/>
          </a:prstGeom>
        </p:spPr>
        <p:txBody>
          <a:bodyPr>
            <a:spAutoFit/>
          </a:bodyPr>
          <a:lstStyle/>
          <a:p>
            <a:r>
              <a:rPr lang="en-US" sz="1400" u="sng" dirty="0">
                <a:hlinkClick r:id="rId6"/>
              </a:rPr>
              <a:t>"Recent Studies in OER Adoption, May 2016" by </a:t>
            </a:r>
            <a:r>
              <a:rPr lang="en-US" sz="1400" u="sng" dirty="0">
                <a:hlinkClick r:id="rId7"/>
              </a:rPr>
              <a:t>John Hilton III, Open Education Group</a:t>
            </a:r>
            <a:endParaRPr lang="en-US" sz="1400" dirty="0"/>
          </a:p>
        </p:txBody>
      </p:sp>
    </p:spTree>
    <p:extLst>
      <p:ext uri="{BB962C8B-B14F-4D97-AF65-F5344CB8AC3E}">
        <p14:creationId xmlns:p14="http://schemas.microsoft.com/office/powerpoint/2010/main" val="13469756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66776"/>
            <a:ext cx="9144000" cy="5114749"/>
          </a:xfrm>
          <a:prstGeom prst="rect">
            <a:avLst/>
          </a:prstGeom>
          <a:noFill/>
        </p:spPr>
      </p:pic>
      <p:sp>
        <p:nvSpPr>
          <p:cNvPr id="11" name="Rectangle 10"/>
          <p:cNvSpPr/>
          <p:nvPr/>
        </p:nvSpPr>
        <p:spPr>
          <a:xfrm>
            <a:off x="142709" y="2943806"/>
            <a:ext cx="8790798" cy="963424"/>
          </a:xfrm>
          <a:prstGeom prst="rect">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81641" tIns="40821" rIns="81641" bIns="40821" rtlCol="0" anchor="ctr"/>
          <a:lstStyle/>
          <a:p>
            <a:pPr algn="ctr"/>
            <a:r>
              <a:rPr lang="en-US" sz="3938" b="1" dirty="0">
                <a:solidFill>
                  <a:srgbClr val="FF0000"/>
                </a:solidFill>
              </a:rPr>
              <a:t>95% Same or Better</a:t>
            </a:r>
            <a:r>
              <a:rPr lang="en-US" sz="3938" b="1" dirty="0">
                <a:solidFill>
                  <a:srgbClr val="4F81BD"/>
                </a:solidFill>
              </a:rPr>
              <a:t> </a:t>
            </a:r>
            <a:r>
              <a:rPr lang="en-US" sz="3938" dirty="0">
                <a:solidFill>
                  <a:srgbClr val="000000"/>
                </a:solidFill>
              </a:rPr>
              <a:t>Outcomes</a:t>
            </a:r>
          </a:p>
        </p:txBody>
      </p:sp>
      <p:pic>
        <p:nvPicPr>
          <p:cNvPr id="3" name="Picture 2"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8284" y="953700"/>
            <a:ext cx="762606" cy="995202"/>
          </a:xfrm>
          <a:prstGeom prst="rect">
            <a:avLst/>
          </a:prstGeom>
        </p:spPr>
      </p:pic>
      <p:pic>
        <p:nvPicPr>
          <p:cNvPr id="5" name="Picture 4"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7255" y="953700"/>
            <a:ext cx="762606" cy="995202"/>
          </a:xfrm>
          <a:prstGeom prst="rect">
            <a:avLst/>
          </a:prstGeom>
        </p:spPr>
      </p:pic>
      <p:pic>
        <p:nvPicPr>
          <p:cNvPr id="6" name="Picture 5"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97709" y="953700"/>
            <a:ext cx="762606" cy="995202"/>
          </a:xfrm>
          <a:prstGeom prst="rect">
            <a:avLst/>
          </a:prstGeom>
        </p:spPr>
      </p:pic>
      <p:pic>
        <p:nvPicPr>
          <p:cNvPr id="7" name="Picture 6"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44239" y="953700"/>
            <a:ext cx="762606" cy="995202"/>
          </a:xfrm>
          <a:prstGeom prst="rect">
            <a:avLst/>
          </a:prstGeom>
        </p:spPr>
      </p:pic>
      <p:pic>
        <p:nvPicPr>
          <p:cNvPr id="8" name="Picture 7"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6322" y="1905910"/>
            <a:ext cx="762606" cy="995202"/>
          </a:xfrm>
          <a:prstGeom prst="rect">
            <a:avLst/>
          </a:prstGeom>
        </p:spPr>
      </p:pic>
      <p:pic>
        <p:nvPicPr>
          <p:cNvPr id="9" name="Picture 8"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75294" y="1905910"/>
            <a:ext cx="762606" cy="995202"/>
          </a:xfrm>
          <a:prstGeom prst="rect">
            <a:avLst/>
          </a:prstGeom>
        </p:spPr>
      </p:pic>
      <p:pic>
        <p:nvPicPr>
          <p:cNvPr id="10" name="Picture 9"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05747" y="1905910"/>
            <a:ext cx="762606" cy="995202"/>
          </a:xfrm>
          <a:prstGeom prst="rect">
            <a:avLst/>
          </a:prstGeom>
        </p:spPr>
      </p:pic>
      <p:pic>
        <p:nvPicPr>
          <p:cNvPr id="12" name="Picture 11"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52278" y="1905910"/>
            <a:ext cx="762606" cy="995202"/>
          </a:xfrm>
          <a:prstGeom prst="rect">
            <a:avLst/>
          </a:prstGeom>
        </p:spPr>
      </p:pic>
      <p:pic>
        <p:nvPicPr>
          <p:cNvPr id="13" name="Picture 12"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45503" y="959729"/>
            <a:ext cx="762606" cy="995202"/>
          </a:xfrm>
          <a:prstGeom prst="rect">
            <a:avLst/>
          </a:prstGeom>
        </p:spPr>
      </p:pic>
      <p:pic>
        <p:nvPicPr>
          <p:cNvPr id="14" name="Picture 13"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44474" y="959729"/>
            <a:ext cx="762606" cy="995202"/>
          </a:xfrm>
          <a:prstGeom prst="rect">
            <a:avLst/>
          </a:prstGeom>
        </p:spPr>
      </p:pic>
      <p:pic>
        <p:nvPicPr>
          <p:cNvPr id="15" name="Picture 14"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74928" y="959729"/>
            <a:ext cx="762606" cy="995202"/>
          </a:xfrm>
          <a:prstGeom prst="rect">
            <a:avLst/>
          </a:prstGeom>
        </p:spPr>
      </p:pic>
      <p:pic>
        <p:nvPicPr>
          <p:cNvPr id="16" name="Picture 15"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21458" y="959729"/>
            <a:ext cx="762606" cy="995202"/>
          </a:xfrm>
          <a:prstGeom prst="rect">
            <a:avLst/>
          </a:prstGeom>
        </p:spPr>
      </p:pic>
      <p:pic>
        <p:nvPicPr>
          <p:cNvPr id="17" name="Picture 16"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53541" y="1911938"/>
            <a:ext cx="762606" cy="995202"/>
          </a:xfrm>
          <a:prstGeom prst="rect">
            <a:avLst/>
          </a:prstGeom>
        </p:spPr>
      </p:pic>
      <p:pic>
        <p:nvPicPr>
          <p:cNvPr id="18" name="Picture 17"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52513" y="1911938"/>
            <a:ext cx="762606" cy="995202"/>
          </a:xfrm>
          <a:prstGeom prst="rect">
            <a:avLst/>
          </a:prstGeom>
        </p:spPr>
      </p:pic>
      <p:pic>
        <p:nvPicPr>
          <p:cNvPr id="19" name="Picture 18"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82966" y="1911938"/>
            <a:ext cx="762606" cy="995202"/>
          </a:xfrm>
          <a:prstGeom prst="rect">
            <a:avLst/>
          </a:prstGeom>
        </p:spPr>
      </p:pic>
      <p:pic>
        <p:nvPicPr>
          <p:cNvPr id="20" name="Picture 19"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29497" y="1911938"/>
            <a:ext cx="762606" cy="995202"/>
          </a:xfrm>
          <a:prstGeom prst="rect">
            <a:avLst/>
          </a:prstGeom>
        </p:spPr>
      </p:pic>
      <p:pic>
        <p:nvPicPr>
          <p:cNvPr id="21" name="Picture 20"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14682" y="959729"/>
            <a:ext cx="762606" cy="995202"/>
          </a:xfrm>
          <a:prstGeom prst="rect">
            <a:avLst/>
          </a:prstGeom>
        </p:spPr>
      </p:pic>
      <p:pic>
        <p:nvPicPr>
          <p:cNvPr id="22" name="Picture 21"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13652" y="959729"/>
            <a:ext cx="762606" cy="995202"/>
          </a:xfrm>
          <a:prstGeom prst="rect">
            <a:avLst/>
          </a:prstGeom>
        </p:spPr>
      </p:pic>
      <p:pic>
        <p:nvPicPr>
          <p:cNvPr id="23" name="Picture 22"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44107" y="959729"/>
            <a:ext cx="762606" cy="995202"/>
          </a:xfrm>
          <a:prstGeom prst="rect">
            <a:avLst/>
          </a:prstGeom>
        </p:spPr>
      </p:pic>
      <p:pic>
        <p:nvPicPr>
          <p:cNvPr id="24" name="Picture 23"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90636" y="959729"/>
            <a:ext cx="762606" cy="995202"/>
          </a:xfrm>
          <a:prstGeom prst="rect">
            <a:avLst/>
          </a:prstGeom>
        </p:spPr>
      </p:pic>
      <p:pic>
        <p:nvPicPr>
          <p:cNvPr id="25" name="Picture 24"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22719" y="1911938"/>
            <a:ext cx="762606" cy="995202"/>
          </a:xfrm>
          <a:prstGeom prst="rect">
            <a:avLst/>
          </a:prstGeom>
        </p:spPr>
      </p:pic>
      <p:pic>
        <p:nvPicPr>
          <p:cNvPr id="26" name="Picture 25"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21690" y="1911938"/>
            <a:ext cx="762606" cy="995202"/>
          </a:xfrm>
          <a:prstGeom prst="rect">
            <a:avLst/>
          </a:prstGeom>
        </p:spPr>
      </p:pic>
      <p:pic>
        <p:nvPicPr>
          <p:cNvPr id="27" name="Picture 26"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52144" y="1911938"/>
            <a:ext cx="762606" cy="995202"/>
          </a:xfrm>
          <a:prstGeom prst="rect">
            <a:avLst/>
          </a:prstGeom>
        </p:spPr>
      </p:pic>
      <p:pic>
        <p:nvPicPr>
          <p:cNvPr id="28" name="Picture 27"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98674" y="1911938"/>
            <a:ext cx="762606" cy="995202"/>
          </a:xfrm>
          <a:prstGeom prst="rect">
            <a:avLst/>
          </a:prstGeom>
        </p:spPr>
      </p:pic>
      <p:pic>
        <p:nvPicPr>
          <p:cNvPr id="29" name="Picture 28"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6512" y="3967529"/>
            <a:ext cx="762606" cy="995202"/>
          </a:xfrm>
          <a:prstGeom prst="rect">
            <a:avLst/>
          </a:prstGeom>
        </p:spPr>
      </p:pic>
      <p:pic>
        <p:nvPicPr>
          <p:cNvPr id="30" name="Picture 29"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5483" y="3967529"/>
            <a:ext cx="762606" cy="995202"/>
          </a:xfrm>
          <a:prstGeom prst="rect">
            <a:avLst/>
          </a:prstGeom>
        </p:spPr>
      </p:pic>
      <p:pic>
        <p:nvPicPr>
          <p:cNvPr id="31" name="Picture 30"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45937" y="3967529"/>
            <a:ext cx="762606" cy="995202"/>
          </a:xfrm>
          <a:prstGeom prst="rect">
            <a:avLst/>
          </a:prstGeom>
        </p:spPr>
      </p:pic>
      <p:pic>
        <p:nvPicPr>
          <p:cNvPr id="32" name="Picture 31"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92467" y="3967529"/>
            <a:ext cx="762606" cy="995202"/>
          </a:xfrm>
          <a:prstGeom prst="rect">
            <a:avLst/>
          </a:prstGeom>
        </p:spPr>
      </p:pic>
      <p:pic>
        <p:nvPicPr>
          <p:cNvPr id="33" name="Picture 32"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4550" y="4919739"/>
            <a:ext cx="762606" cy="995202"/>
          </a:xfrm>
          <a:prstGeom prst="rect">
            <a:avLst/>
          </a:prstGeom>
        </p:spPr>
      </p:pic>
      <p:pic>
        <p:nvPicPr>
          <p:cNvPr id="34" name="Picture 33"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23522" y="4919739"/>
            <a:ext cx="762606" cy="995202"/>
          </a:xfrm>
          <a:prstGeom prst="rect">
            <a:avLst/>
          </a:prstGeom>
        </p:spPr>
      </p:pic>
      <p:pic>
        <p:nvPicPr>
          <p:cNvPr id="35" name="Picture 34"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53975" y="4919739"/>
            <a:ext cx="762606" cy="995202"/>
          </a:xfrm>
          <a:prstGeom prst="rect">
            <a:avLst/>
          </a:prstGeom>
        </p:spPr>
      </p:pic>
      <p:pic>
        <p:nvPicPr>
          <p:cNvPr id="36" name="Picture 35"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00506" y="4919739"/>
            <a:ext cx="762606" cy="995202"/>
          </a:xfrm>
          <a:prstGeom prst="rect">
            <a:avLst/>
          </a:prstGeom>
        </p:spPr>
      </p:pic>
      <p:pic>
        <p:nvPicPr>
          <p:cNvPr id="37" name="Picture 36"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93731" y="3973558"/>
            <a:ext cx="762606" cy="995202"/>
          </a:xfrm>
          <a:prstGeom prst="rect">
            <a:avLst/>
          </a:prstGeom>
        </p:spPr>
      </p:pic>
      <p:pic>
        <p:nvPicPr>
          <p:cNvPr id="38" name="Picture 37"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92702" y="3973558"/>
            <a:ext cx="762606" cy="995202"/>
          </a:xfrm>
          <a:prstGeom prst="rect">
            <a:avLst/>
          </a:prstGeom>
        </p:spPr>
      </p:pic>
      <p:pic>
        <p:nvPicPr>
          <p:cNvPr id="39" name="Picture 38"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23156" y="3973558"/>
            <a:ext cx="762606" cy="995202"/>
          </a:xfrm>
          <a:prstGeom prst="rect">
            <a:avLst/>
          </a:prstGeom>
        </p:spPr>
      </p:pic>
      <p:pic>
        <p:nvPicPr>
          <p:cNvPr id="40" name="Picture 39"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69686" y="3973558"/>
            <a:ext cx="762606" cy="995202"/>
          </a:xfrm>
          <a:prstGeom prst="rect">
            <a:avLst/>
          </a:prstGeom>
        </p:spPr>
      </p:pic>
      <p:pic>
        <p:nvPicPr>
          <p:cNvPr id="41" name="Picture 40"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01769" y="4925768"/>
            <a:ext cx="762606" cy="995202"/>
          </a:xfrm>
          <a:prstGeom prst="rect">
            <a:avLst/>
          </a:prstGeom>
        </p:spPr>
      </p:pic>
      <p:pic>
        <p:nvPicPr>
          <p:cNvPr id="42" name="Picture 41"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00741" y="4925768"/>
            <a:ext cx="762606" cy="995202"/>
          </a:xfrm>
          <a:prstGeom prst="rect">
            <a:avLst/>
          </a:prstGeom>
        </p:spPr>
      </p:pic>
      <p:pic>
        <p:nvPicPr>
          <p:cNvPr id="43" name="Picture 42"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31194" y="4925768"/>
            <a:ext cx="762606" cy="995202"/>
          </a:xfrm>
          <a:prstGeom prst="rect">
            <a:avLst/>
          </a:prstGeom>
        </p:spPr>
      </p:pic>
      <p:pic>
        <p:nvPicPr>
          <p:cNvPr id="44" name="Picture 43"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77725" y="4925768"/>
            <a:ext cx="762606" cy="995202"/>
          </a:xfrm>
          <a:prstGeom prst="rect">
            <a:avLst/>
          </a:prstGeom>
        </p:spPr>
      </p:pic>
      <p:pic>
        <p:nvPicPr>
          <p:cNvPr id="45" name="Picture 44"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62910" y="3973558"/>
            <a:ext cx="762606" cy="995202"/>
          </a:xfrm>
          <a:prstGeom prst="rect">
            <a:avLst/>
          </a:prstGeom>
        </p:spPr>
      </p:pic>
      <p:pic>
        <p:nvPicPr>
          <p:cNvPr id="46" name="Picture 45"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61880" y="3973558"/>
            <a:ext cx="762606" cy="995202"/>
          </a:xfrm>
          <a:prstGeom prst="rect">
            <a:avLst/>
          </a:prstGeom>
        </p:spPr>
      </p:pic>
      <p:pic>
        <p:nvPicPr>
          <p:cNvPr id="47" name="Picture 46"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92335" y="3973558"/>
            <a:ext cx="762606" cy="995202"/>
          </a:xfrm>
          <a:prstGeom prst="rect">
            <a:avLst/>
          </a:prstGeom>
        </p:spPr>
      </p:pic>
      <p:pic>
        <p:nvPicPr>
          <p:cNvPr id="48" name="Picture 47"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38864" y="3973558"/>
            <a:ext cx="762606" cy="995202"/>
          </a:xfrm>
          <a:prstGeom prst="rect">
            <a:avLst/>
          </a:prstGeom>
        </p:spPr>
      </p:pic>
      <p:pic>
        <p:nvPicPr>
          <p:cNvPr id="49" name="Picture 48"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70947" y="4925768"/>
            <a:ext cx="762606" cy="995202"/>
          </a:xfrm>
          <a:prstGeom prst="rect">
            <a:avLst/>
          </a:prstGeom>
        </p:spPr>
      </p:pic>
      <p:pic>
        <p:nvPicPr>
          <p:cNvPr id="50" name="Picture 49"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69918" y="4925768"/>
            <a:ext cx="762606" cy="995202"/>
          </a:xfrm>
          <a:prstGeom prst="rect">
            <a:avLst/>
          </a:prstGeom>
        </p:spPr>
      </p:pic>
      <p:pic>
        <p:nvPicPr>
          <p:cNvPr id="51" name="Picture 50"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00372" y="4925768"/>
            <a:ext cx="762606" cy="995202"/>
          </a:xfrm>
          <a:prstGeom prst="rect">
            <a:avLst/>
          </a:prstGeom>
        </p:spPr>
      </p:pic>
      <p:pic>
        <p:nvPicPr>
          <p:cNvPr id="52" name="Picture 51" descr="man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46902" y="4925768"/>
            <a:ext cx="762606" cy="995202"/>
          </a:xfrm>
          <a:prstGeom prst="rect">
            <a:avLst/>
          </a:prstGeom>
        </p:spPr>
      </p:pic>
      <p:sp>
        <p:nvSpPr>
          <p:cNvPr id="55" name="TextBox 54"/>
          <p:cNvSpPr txBox="1"/>
          <p:nvPr/>
        </p:nvSpPr>
        <p:spPr>
          <a:xfrm>
            <a:off x="7005482" y="5811914"/>
            <a:ext cx="1418425" cy="226774"/>
          </a:xfrm>
          <a:prstGeom prst="rect">
            <a:avLst/>
          </a:prstGeom>
          <a:noFill/>
        </p:spPr>
        <p:txBody>
          <a:bodyPr wrap="none" lIns="81641" tIns="40821" rIns="81641" bIns="40821" rtlCol="0">
            <a:spAutoFit/>
          </a:bodyPr>
          <a:lstStyle/>
          <a:p>
            <a:r>
              <a:rPr lang="en-US" sz="938" dirty="0">
                <a:latin typeface="Calibri"/>
                <a:cs typeface="Calibri"/>
              </a:rPr>
              <a:t>http://</a:t>
            </a:r>
            <a:r>
              <a:rPr lang="en-US" sz="938" dirty="0" err="1">
                <a:latin typeface="Calibri"/>
                <a:cs typeface="Calibri"/>
              </a:rPr>
              <a:t>openedgroup.org</a:t>
            </a:r>
            <a:r>
              <a:rPr lang="en-US" sz="938" dirty="0">
                <a:latin typeface="Calibri"/>
                <a:cs typeface="Calibri"/>
              </a:rPr>
              <a:t>/ </a:t>
            </a:r>
          </a:p>
        </p:txBody>
      </p:sp>
      <p:pic>
        <p:nvPicPr>
          <p:cNvPr id="56" name="Picture 55" descr="by80x15.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433557" y="5900843"/>
            <a:ext cx="710444" cy="99906"/>
          </a:xfrm>
          <a:prstGeom prst="rect">
            <a:avLst/>
          </a:prstGeom>
        </p:spPr>
      </p:pic>
      <p:sp>
        <p:nvSpPr>
          <p:cNvPr id="4" name="Rectangle 3"/>
          <p:cNvSpPr/>
          <p:nvPr/>
        </p:nvSpPr>
        <p:spPr>
          <a:xfrm>
            <a:off x="2570231" y="6212910"/>
            <a:ext cx="4572000" cy="523220"/>
          </a:xfrm>
          <a:prstGeom prst="rect">
            <a:avLst/>
          </a:prstGeom>
        </p:spPr>
        <p:txBody>
          <a:bodyPr>
            <a:spAutoFit/>
          </a:bodyPr>
          <a:lstStyle/>
          <a:p>
            <a:r>
              <a:rPr lang="en-US" sz="1400" u="sng" dirty="0">
                <a:hlinkClick r:id="rId6"/>
              </a:rPr>
              <a:t>"Recent Studies in OER Adoption, May 2016" by </a:t>
            </a:r>
            <a:r>
              <a:rPr lang="en-US" sz="1400" u="sng" dirty="0">
                <a:hlinkClick r:id="rId7"/>
              </a:rPr>
              <a:t>John Hilton III, Open Education Group</a:t>
            </a:r>
            <a:endParaRPr lang="en-US" sz="1400" dirty="0"/>
          </a:p>
        </p:txBody>
      </p:sp>
    </p:spTree>
    <p:extLst>
      <p:ext uri="{BB962C8B-B14F-4D97-AF65-F5344CB8AC3E}">
        <p14:creationId xmlns:p14="http://schemas.microsoft.com/office/powerpoint/2010/main" val="19208745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CCOER-noOEC.jpg"/>
          <p:cNvPicPr>
            <a:picLocks noChangeAspect="1"/>
          </p:cNvPicPr>
          <p:nvPr/>
        </p:nvPicPr>
        <p:blipFill>
          <a:blip r:embed="rId3" cstate="screen">
            <a:extLst>
              <a:ext uri="{28A0092B-C50C-407E-A947-70E740481C1C}">
                <a14:useLocalDpi xmlns:a14="http://schemas.microsoft.com/office/drawing/2010/main"/>
              </a:ext>
            </a:extLst>
          </a:blip>
          <a:srcRect l="-3357" r="-3357"/>
          <a:stretch>
            <a:fillRect/>
          </a:stretch>
        </p:blipFill>
        <p:spPr>
          <a:xfrm>
            <a:off x="2895600" y="609600"/>
            <a:ext cx="3200400" cy="1760097"/>
          </a:xfrm>
          <a:prstGeom prst="rect">
            <a:avLst/>
          </a:prstGeom>
        </p:spPr>
      </p:pic>
      <p:sp>
        <p:nvSpPr>
          <p:cNvPr id="2" name="Title 1"/>
          <p:cNvSpPr>
            <a:spLocks noGrp="1"/>
          </p:cNvSpPr>
          <p:nvPr>
            <p:ph type="title"/>
          </p:nvPr>
        </p:nvSpPr>
        <p:spPr>
          <a:xfrm>
            <a:off x="914400" y="34790"/>
            <a:ext cx="8229600" cy="1143000"/>
          </a:xfrm>
        </p:spPr>
        <p:txBody>
          <a:bodyPr>
            <a:normAutofit/>
          </a:bodyPr>
          <a:lstStyle/>
          <a:p>
            <a:r>
              <a:rPr lang="en-US" sz="4000" dirty="0" smtClean="0"/>
              <a:t>Join </a:t>
            </a:r>
            <a:r>
              <a:rPr lang="en-US" sz="4000" dirty="0" smtClean="0"/>
              <a:t>our</a:t>
            </a:r>
            <a:r>
              <a:rPr lang="en-US" sz="4000" dirty="0" smtClean="0"/>
              <a:t> </a:t>
            </a:r>
            <a:r>
              <a:rPr lang="en-US" sz="4000" dirty="0" smtClean="0"/>
              <a:t>Community</a:t>
            </a:r>
            <a:endParaRPr lang="en-US" sz="4000" dirty="0"/>
          </a:p>
        </p:txBody>
      </p:sp>
      <p:sp>
        <p:nvSpPr>
          <p:cNvPr id="3" name="Content Placeholder 2"/>
          <p:cNvSpPr>
            <a:spLocks noGrp="1"/>
          </p:cNvSpPr>
          <p:nvPr>
            <p:ph idx="1"/>
          </p:nvPr>
        </p:nvSpPr>
        <p:spPr>
          <a:xfrm>
            <a:off x="685800" y="1752600"/>
            <a:ext cx="8229600" cy="3992563"/>
          </a:xfrm>
        </p:spPr>
        <p:txBody>
          <a:bodyPr>
            <a:normAutofit lnSpcReduction="10000"/>
          </a:bodyPr>
          <a:lstStyle/>
          <a:p>
            <a:endParaRPr lang="en-US" dirty="0" smtClean="0"/>
          </a:p>
          <a:p>
            <a:endParaRPr lang="en-US" dirty="0"/>
          </a:p>
          <a:p>
            <a:r>
              <a:rPr lang="en-US" dirty="0"/>
              <a:t>Access to a community of OER </a:t>
            </a:r>
            <a:r>
              <a:rPr lang="en-US" dirty="0" smtClean="0"/>
              <a:t>experts</a:t>
            </a:r>
          </a:p>
          <a:p>
            <a:r>
              <a:rPr lang="en-US" dirty="0" smtClean="0"/>
              <a:t>Online </a:t>
            </a:r>
            <a:r>
              <a:rPr lang="en-US" dirty="0"/>
              <a:t>advisory email </a:t>
            </a:r>
            <a:r>
              <a:rPr lang="en-US" dirty="0" smtClean="0"/>
              <a:t>list</a:t>
            </a:r>
          </a:p>
          <a:p>
            <a:r>
              <a:rPr lang="en-US" dirty="0" smtClean="0"/>
              <a:t>Professional development </a:t>
            </a:r>
          </a:p>
          <a:p>
            <a:r>
              <a:rPr lang="en-US" dirty="0" smtClean="0"/>
              <a:t>Collaboration opportunities</a:t>
            </a:r>
          </a:p>
          <a:p>
            <a:r>
              <a:rPr lang="en-US" dirty="0" smtClean="0"/>
              <a:t>Online Resources</a:t>
            </a:r>
          </a:p>
          <a:p>
            <a:pPr marL="914400" lvl="2" indent="0" algn="ctr">
              <a:buNone/>
            </a:pPr>
            <a:endParaRPr lang="en-US" dirty="0"/>
          </a:p>
        </p:txBody>
      </p:sp>
      <p:sp>
        <p:nvSpPr>
          <p:cNvPr id="5" name="TextBox 4"/>
          <p:cNvSpPr txBox="1"/>
          <p:nvPr/>
        </p:nvSpPr>
        <p:spPr>
          <a:xfrm>
            <a:off x="685800" y="5745163"/>
            <a:ext cx="7315200" cy="923330"/>
          </a:xfrm>
          <a:prstGeom prst="rect">
            <a:avLst/>
          </a:prstGeom>
          <a:noFill/>
        </p:spPr>
        <p:txBody>
          <a:bodyPr wrap="square" rtlCol="0">
            <a:spAutoFit/>
          </a:bodyPr>
          <a:lstStyle/>
          <a:p>
            <a:pPr algn="ctr">
              <a:buNone/>
            </a:pPr>
            <a:r>
              <a:rPr lang="en-US" dirty="0">
                <a:ea typeface="Century Schoolbook" charset="0"/>
                <a:cs typeface="Century Schoolbook" charset="0"/>
              </a:rPr>
              <a:t>Twitter : </a:t>
            </a:r>
            <a:r>
              <a:rPr lang="en-US" dirty="0" smtClean="0">
                <a:ea typeface="Century Schoolbook" charset="0"/>
                <a:cs typeface="Century Schoolbook" charset="0"/>
              </a:rPr>
              <a:t>@</a:t>
            </a:r>
            <a:r>
              <a:rPr lang="en-US" dirty="0" err="1" smtClean="0">
                <a:ea typeface="Century Schoolbook" charset="0"/>
                <a:cs typeface="Century Schoolbook" charset="0"/>
              </a:rPr>
              <a:t>cccoer</a:t>
            </a:r>
            <a:r>
              <a:rPr lang="en-US" dirty="0">
                <a:ea typeface="Century Schoolbook" charset="0"/>
                <a:cs typeface="Century Schoolbook" charset="0"/>
              </a:rPr>
              <a:t>, @</a:t>
            </a:r>
            <a:r>
              <a:rPr lang="en-US" dirty="0" err="1" smtClean="0">
                <a:ea typeface="Century Schoolbook" charset="0"/>
                <a:cs typeface="Century Schoolbook" charset="0"/>
              </a:rPr>
              <a:t>unatdaly</a:t>
            </a:r>
            <a:endParaRPr lang="en-US" dirty="0">
              <a:ea typeface="Century Schoolbook" charset="0"/>
              <a:cs typeface="Century Schoolbook" charset="0"/>
            </a:endParaRPr>
          </a:p>
          <a:p>
            <a:pPr algn="ctr">
              <a:buNone/>
            </a:pPr>
            <a:r>
              <a:rPr lang="en-US" dirty="0" smtClean="0">
                <a:ea typeface="Century Schoolbook" charset="0"/>
                <a:cs typeface="Century Schoolbook" charset="0"/>
                <a:hlinkClick r:id="rId4"/>
              </a:rPr>
              <a:t>http</a:t>
            </a:r>
            <a:r>
              <a:rPr lang="en-US" dirty="0">
                <a:ea typeface="Century Schoolbook" charset="0"/>
                <a:cs typeface="Century Schoolbook" charset="0"/>
                <a:hlinkClick r:id="rId4"/>
              </a:rPr>
              <a:t>://www.slideshare.net/UnaDaly</a:t>
            </a:r>
            <a:r>
              <a:rPr lang="en-US" dirty="0" smtClean="0">
                <a:ea typeface="Century Schoolbook" charset="0"/>
                <a:cs typeface="Century Schoolbook" charset="0"/>
                <a:hlinkClick r:id="rId4"/>
              </a:rPr>
              <a:t>/</a:t>
            </a:r>
            <a:endParaRPr lang="en-US" dirty="0" smtClean="0">
              <a:ea typeface="Century Schoolbook" charset="0"/>
              <a:cs typeface="Century Schoolbook" charset="0"/>
            </a:endParaRPr>
          </a:p>
          <a:p>
            <a:pPr algn="ctr">
              <a:buNone/>
            </a:pPr>
            <a:r>
              <a:rPr lang="en-US" dirty="0" smtClean="0"/>
              <a:t>http</a:t>
            </a:r>
            <a:r>
              <a:rPr lang="en-US" dirty="0"/>
              <a:t>://</a:t>
            </a:r>
            <a:r>
              <a:rPr lang="en-US" dirty="0" err="1"/>
              <a:t>oerconsortium.org</a:t>
            </a:r>
            <a:endParaRPr lang="en-US" b="1" dirty="0"/>
          </a:p>
        </p:txBody>
      </p:sp>
      <p:pic>
        <p:nvPicPr>
          <p:cNvPr id="6" name="Picture 5" descr="WFHF_logo_reversegreen.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836174" y="5867400"/>
            <a:ext cx="1689909" cy="673680"/>
          </a:xfrm>
          <a:prstGeom prst="rect">
            <a:avLst/>
          </a:prstGeom>
        </p:spPr>
      </p:pic>
    </p:spTree>
    <p:extLst>
      <p:ext uri="{BB962C8B-B14F-4D97-AF65-F5344CB8AC3E}">
        <p14:creationId xmlns:p14="http://schemas.microsoft.com/office/powerpoint/2010/main" val="1105917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OER Quiz </a:t>
            </a:r>
            <a:endParaRPr lang="en-US" sz="4000" dirty="0"/>
          </a:p>
        </p:txBody>
      </p:sp>
      <p:sp>
        <p:nvSpPr>
          <p:cNvPr id="3" name="Content Placeholder 2"/>
          <p:cNvSpPr>
            <a:spLocks noGrp="1"/>
          </p:cNvSpPr>
          <p:nvPr>
            <p:ph idx="1"/>
          </p:nvPr>
        </p:nvSpPr>
        <p:spPr/>
        <p:txBody>
          <a:bodyPr/>
          <a:lstStyle/>
          <a:p>
            <a:pPr marL="0" indent="0" algn="ctr">
              <a:buNone/>
            </a:pPr>
            <a:endParaRPr lang="en-US" dirty="0"/>
          </a:p>
          <a:p>
            <a:pPr marL="0" indent="0">
              <a:buNone/>
            </a:pPr>
            <a:endParaRPr lang="en-US" sz="4400" dirty="0"/>
          </a:p>
        </p:txBody>
      </p:sp>
      <p:pic>
        <p:nvPicPr>
          <p:cNvPr id="6" name="Shape 135"/>
          <p:cNvPicPr preferRelativeResize="0"/>
          <p:nvPr/>
        </p:nvPicPr>
        <p:blipFill rotWithShape="1">
          <a:blip r:embed="rId2">
            <a:alphaModFix/>
          </a:blip>
          <a:srcRect/>
          <a:stretch/>
        </p:blipFill>
        <p:spPr>
          <a:xfrm>
            <a:off x="2133600" y="2286000"/>
            <a:ext cx="4800600" cy="2971799"/>
          </a:xfrm>
          <a:prstGeom prst="rect">
            <a:avLst/>
          </a:prstGeom>
          <a:noFill/>
          <a:ln>
            <a:noFill/>
          </a:ln>
        </p:spPr>
      </p:pic>
    </p:spTree>
    <p:extLst>
      <p:ext uri="{BB962C8B-B14F-4D97-AF65-F5344CB8AC3E}">
        <p14:creationId xmlns:p14="http://schemas.microsoft.com/office/powerpoint/2010/main" val="2345048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533400" y="10668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Trebuchet MS"/>
              <a:buNone/>
            </a:pPr>
            <a:r>
              <a:rPr lang="en-US" sz="3950" b="0" i="0" u="none" strike="noStrike" cap="none" baseline="0" dirty="0" smtClean="0">
                <a:solidFill>
                  <a:schemeClr val="dk1"/>
                </a:solidFill>
                <a:latin typeface="Trebuchet MS"/>
                <a:ea typeface="Trebuchet MS"/>
                <a:cs typeface="Trebuchet MS"/>
                <a:sym typeface="Trebuchet MS"/>
              </a:rPr>
              <a:t>Are all</a:t>
            </a:r>
            <a:r>
              <a:rPr lang="en-US" sz="3950" b="0" i="0" u="none" strike="noStrike" cap="none" dirty="0" smtClean="0">
                <a:solidFill>
                  <a:schemeClr val="dk1"/>
                </a:solidFill>
                <a:latin typeface="Trebuchet MS"/>
                <a:ea typeface="Trebuchet MS"/>
                <a:cs typeface="Trebuchet MS"/>
                <a:sym typeface="Trebuchet MS"/>
              </a:rPr>
              <a:t> </a:t>
            </a:r>
            <a:r>
              <a:rPr lang="en-US" sz="3950" b="0" i="0" u="none" strike="noStrike" cap="none" baseline="0" dirty="0" smtClean="0">
                <a:solidFill>
                  <a:schemeClr val="dk1"/>
                </a:solidFill>
                <a:latin typeface="Trebuchet MS"/>
                <a:ea typeface="Trebuchet MS"/>
                <a:cs typeface="Trebuchet MS"/>
                <a:sym typeface="Trebuchet MS"/>
              </a:rPr>
              <a:t>Open Educational </a:t>
            </a:r>
            <a:br>
              <a:rPr lang="en-US" sz="3950" b="0" i="0" u="none" strike="noStrike" cap="none" baseline="0" dirty="0" smtClean="0">
                <a:solidFill>
                  <a:schemeClr val="dk1"/>
                </a:solidFill>
                <a:latin typeface="Trebuchet MS"/>
                <a:ea typeface="Trebuchet MS"/>
                <a:cs typeface="Trebuchet MS"/>
                <a:sym typeface="Trebuchet MS"/>
              </a:rPr>
            </a:br>
            <a:r>
              <a:rPr lang="en-US" sz="3950" b="0" i="0" u="none" strike="noStrike" cap="none" baseline="0" dirty="0" smtClean="0">
                <a:solidFill>
                  <a:schemeClr val="dk1"/>
                </a:solidFill>
                <a:latin typeface="Trebuchet MS"/>
                <a:ea typeface="Trebuchet MS"/>
                <a:cs typeface="Trebuchet MS"/>
                <a:sym typeface="Trebuchet MS"/>
              </a:rPr>
              <a:t>Resources</a:t>
            </a:r>
            <a:r>
              <a:rPr lang="en-US" sz="3950" b="0" i="0" u="none" strike="noStrike" cap="none" dirty="0" smtClean="0">
                <a:solidFill>
                  <a:schemeClr val="dk1"/>
                </a:solidFill>
                <a:latin typeface="Trebuchet MS"/>
                <a:ea typeface="Trebuchet MS"/>
                <a:cs typeface="Trebuchet MS"/>
                <a:sym typeface="Trebuchet MS"/>
              </a:rPr>
              <a:t> in the Public Domain?</a:t>
            </a:r>
            <a:endParaRPr lang="en-US" sz="3950" b="0" i="0" u="none" strike="noStrike" cap="none" baseline="0" dirty="0">
              <a:solidFill>
                <a:schemeClr val="dk1"/>
              </a:solidFill>
              <a:latin typeface="Trebuchet MS"/>
              <a:ea typeface="Trebuchet MS"/>
              <a:cs typeface="Trebuchet MS"/>
              <a:sym typeface="Trebuchet MS"/>
            </a:endParaRPr>
          </a:p>
        </p:txBody>
      </p:sp>
      <p:sp>
        <p:nvSpPr>
          <p:cNvPr id="121" name="Shape 121"/>
          <p:cNvSpPr txBox="1">
            <a:spLocks noGrp="1"/>
          </p:cNvSpPr>
          <p:nvPr>
            <p:ph type="body" idx="1"/>
          </p:nvPr>
        </p:nvSpPr>
        <p:spPr>
          <a:xfrm>
            <a:off x="3314700" y="2743200"/>
            <a:ext cx="2666999" cy="2367038"/>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Noto Symbol"/>
              <a:buChar char="❑"/>
            </a:pPr>
            <a:endParaRPr lang="en-US" sz="3200" b="0" i="0" u="none" strike="noStrike" cap="none" baseline="0" dirty="0" smtClean="0">
              <a:solidFill>
                <a:schemeClr val="dk1"/>
              </a:solidFill>
              <a:latin typeface="Trebuchet MS"/>
              <a:ea typeface="Trebuchet MS"/>
              <a:cs typeface="Trebuchet MS"/>
              <a:sym typeface="Trebuchet MS"/>
            </a:endParaRPr>
          </a:p>
          <a:p>
            <a:pPr marL="342900" marR="0" lvl="0" indent="-342900" algn="l" rtl="0">
              <a:spcBef>
                <a:spcPts val="0"/>
              </a:spcBef>
              <a:buClr>
                <a:schemeClr val="dk1"/>
              </a:buClr>
              <a:buSzPct val="100000"/>
              <a:buFont typeface="Noto Symbol"/>
              <a:buChar char="❑"/>
            </a:pPr>
            <a:r>
              <a:rPr lang="en-US" sz="3200" b="0" i="0" u="none" strike="noStrike" cap="none" baseline="0" dirty="0" smtClean="0">
                <a:solidFill>
                  <a:schemeClr val="dk1"/>
                </a:solidFill>
                <a:latin typeface="Trebuchet MS"/>
                <a:ea typeface="Trebuchet MS"/>
                <a:cs typeface="Trebuchet MS"/>
                <a:sym typeface="Trebuchet MS"/>
              </a:rPr>
              <a:t>True</a:t>
            </a:r>
            <a:endParaRPr lang="en-US" sz="3200" b="0" i="0" u="none" strike="noStrike" cap="none" baseline="0" dirty="0">
              <a:solidFill>
                <a:schemeClr val="dk1"/>
              </a:solidFill>
              <a:latin typeface="Trebuchet MS"/>
              <a:ea typeface="Trebuchet MS"/>
              <a:cs typeface="Trebuchet MS"/>
              <a:sym typeface="Trebuchet MS"/>
            </a:endParaRPr>
          </a:p>
          <a:p>
            <a:pPr marL="342900" marR="0" lvl="0" indent="-342900" algn="l" rtl="0">
              <a:spcBef>
                <a:spcPts val="640"/>
              </a:spcBef>
              <a:buClr>
                <a:schemeClr val="dk1"/>
              </a:buClr>
              <a:buSzPct val="100000"/>
              <a:buFont typeface="Noto Symbol"/>
              <a:buChar char="❑"/>
            </a:pPr>
            <a:r>
              <a:rPr lang="en-US" sz="3200" b="0" i="0" u="none" strike="noStrike" cap="none" baseline="0" dirty="0" smtClean="0">
                <a:solidFill>
                  <a:schemeClr val="dk1"/>
                </a:solidFill>
                <a:latin typeface="Trebuchet MS"/>
                <a:ea typeface="Trebuchet MS"/>
                <a:cs typeface="Trebuchet MS"/>
                <a:sym typeface="Trebuchet MS"/>
              </a:rPr>
              <a:t> False</a:t>
            </a:r>
            <a:endParaRPr lang="en-US" sz="3200" b="0" i="0" u="none" strike="noStrike" cap="none" baseline="0" dirty="0">
              <a:solidFill>
                <a:schemeClr val="dk1"/>
              </a:solidFill>
              <a:latin typeface="Trebuchet MS"/>
              <a:ea typeface="Trebuchet MS"/>
              <a:cs typeface="Trebuchet MS"/>
              <a:sym typeface="Trebuchet MS"/>
            </a:endParaRPr>
          </a:p>
        </p:txBody>
      </p:sp>
      <p:pic>
        <p:nvPicPr>
          <p:cNvPr id="4" name="Shape 13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867400" y="4572000"/>
            <a:ext cx="2209800" cy="1295399"/>
          </a:xfrm>
          <a:prstGeom prst="rect">
            <a:avLst/>
          </a:prstGeom>
          <a:noFill/>
          <a:ln>
            <a:noFill/>
          </a:ln>
        </p:spPr>
      </p:pic>
    </p:spTree>
    <p:extLst>
      <p:ext uri="{BB962C8B-B14F-4D97-AF65-F5344CB8AC3E}">
        <p14:creationId xmlns:p14="http://schemas.microsoft.com/office/powerpoint/2010/main" val="3392877724"/>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Trebuchet MS"/>
              <a:buNone/>
            </a:pPr>
            <a:r>
              <a:rPr lang="en-US" sz="4000" b="0" i="0" u="none" strike="noStrike" cap="none" baseline="0" dirty="0" smtClean="0">
                <a:solidFill>
                  <a:srgbClr val="000000"/>
                </a:solidFill>
                <a:ea typeface="Arial"/>
                <a:cs typeface="Arial"/>
                <a:sym typeface="Arial"/>
                <a:rtl val="0"/>
              </a:rPr>
              <a:t>Open Educational Resources</a:t>
            </a:r>
            <a:endParaRPr lang="en-US" sz="4000" b="0" i="0" u="none" strike="noStrike" cap="none" baseline="0" dirty="0">
              <a:solidFill>
                <a:srgbClr val="000000"/>
              </a:solidFill>
              <a:ea typeface="Arial"/>
              <a:cs typeface="Arial"/>
              <a:sym typeface="Arial"/>
              <a:rtl val="0"/>
            </a:endParaRPr>
          </a:p>
        </p:txBody>
      </p:sp>
      <p:sp>
        <p:nvSpPr>
          <p:cNvPr id="74" name="Shape 74"/>
          <p:cNvSpPr txBox="1">
            <a:spLocks noGrp="1"/>
          </p:cNvSpPr>
          <p:nvPr>
            <p:ph type="body" idx="1"/>
          </p:nvPr>
        </p:nvSpPr>
        <p:spPr>
          <a:xfrm>
            <a:off x="533400" y="1371600"/>
            <a:ext cx="7924800" cy="4877889"/>
          </a:xfrm>
          <a:prstGeom prst="rect">
            <a:avLst/>
          </a:prstGeom>
          <a:noFill/>
          <a:ln>
            <a:noFill/>
          </a:ln>
        </p:spPr>
        <p:txBody>
          <a:bodyPr lIns="91425" tIns="91425" rIns="91425" bIns="91425" anchor="t" anchorCtr="0">
            <a:noAutofit/>
          </a:bodyPr>
          <a:lstStyle/>
          <a:p>
            <a:pPr marL="342900" marR="0" lvl="0" indent="-50800" algn="l" rtl="0">
              <a:lnSpc>
                <a:spcPct val="100000"/>
              </a:lnSpc>
              <a:spcBef>
                <a:spcPts val="0"/>
              </a:spcBef>
              <a:spcAft>
                <a:spcPts val="0"/>
              </a:spcAft>
              <a:buClr>
                <a:schemeClr val="dk1"/>
              </a:buClr>
              <a:buFont typeface="Arial"/>
              <a:buNone/>
            </a:pPr>
            <a:endParaRPr sz="1400" b="0" i="0" u="none" strike="noStrike" cap="none" baseline="0" dirty="0">
              <a:solidFill>
                <a:srgbClr val="000000"/>
              </a:solidFill>
              <a:latin typeface="Arial"/>
              <a:ea typeface="Arial"/>
              <a:cs typeface="Arial"/>
              <a:sym typeface="Arial"/>
              <a:rtl val="0"/>
            </a:endParaRPr>
          </a:p>
          <a:p>
            <a:pPr marL="635000" marR="0" lvl="1" indent="0" algn="ctr" rtl="0">
              <a:lnSpc>
                <a:spcPct val="100000"/>
              </a:lnSpc>
              <a:spcBef>
                <a:spcPts val="560"/>
              </a:spcBef>
              <a:spcAft>
                <a:spcPts val="0"/>
              </a:spcAft>
              <a:buClr>
                <a:schemeClr val="dk1"/>
              </a:buClr>
              <a:buSzPct val="25000"/>
              <a:buFont typeface="Arial"/>
              <a:buNone/>
            </a:pPr>
            <a:r>
              <a:rPr lang="en-US" sz="2800" b="0" i="0" u="none" strike="noStrike" cap="none" baseline="0" dirty="0" smtClean="0">
                <a:solidFill>
                  <a:schemeClr val="accent3"/>
                </a:solidFill>
                <a:latin typeface="Arial"/>
                <a:ea typeface="Arial"/>
                <a:cs typeface="Arial"/>
                <a:sym typeface="Arial"/>
                <a:rtl val="0"/>
              </a:rPr>
              <a:t>Teaching</a:t>
            </a:r>
            <a:r>
              <a:rPr lang="en-US" sz="2800" b="0" i="0" u="none" strike="noStrike" cap="none" baseline="0" dirty="0">
                <a:solidFill>
                  <a:schemeClr val="accent3"/>
                </a:solidFill>
                <a:latin typeface="Arial"/>
                <a:ea typeface="Arial"/>
                <a:cs typeface="Arial"/>
                <a:sym typeface="Arial"/>
                <a:rtl val="0"/>
              </a:rPr>
              <a:t>, learning, </a:t>
            </a:r>
            <a:r>
              <a:rPr lang="en-US" sz="2800" b="0" i="0" u="none" strike="noStrike" cap="none" baseline="0" dirty="0" smtClean="0">
                <a:solidFill>
                  <a:schemeClr val="accent3"/>
                </a:solidFill>
                <a:latin typeface="Arial"/>
                <a:ea typeface="Arial"/>
                <a:cs typeface="Arial"/>
                <a:sym typeface="Arial"/>
                <a:rtl val="0"/>
              </a:rPr>
              <a:t>&amp; </a:t>
            </a:r>
            <a:r>
              <a:rPr lang="en-US" sz="2800" b="0" i="0" u="none" strike="noStrike" cap="none" baseline="0" dirty="0">
                <a:solidFill>
                  <a:schemeClr val="accent3"/>
                </a:solidFill>
                <a:latin typeface="Arial"/>
                <a:ea typeface="Arial"/>
                <a:cs typeface="Arial"/>
                <a:sym typeface="Arial"/>
                <a:rtl val="0"/>
              </a:rPr>
              <a:t>research resources </a:t>
            </a:r>
            <a:r>
              <a:rPr lang="en-US" sz="2800" b="0" i="0" u="none" strike="noStrike" cap="none" baseline="0" dirty="0" smtClean="0">
                <a:solidFill>
                  <a:srgbClr val="000000"/>
                </a:solidFill>
                <a:latin typeface="Arial"/>
                <a:ea typeface="Arial"/>
                <a:cs typeface="Arial"/>
                <a:sym typeface="Arial"/>
                <a:rtl val="0"/>
              </a:rPr>
              <a:t>that reside in </a:t>
            </a:r>
            <a:r>
              <a:rPr lang="en-US" sz="2800" b="0" i="0" u="none" strike="noStrike" cap="none" baseline="0" dirty="0">
                <a:solidFill>
                  <a:srgbClr val="000000"/>
                </a:solidFill>
                <a:latin typeface="Arial"/>
                <a:ea typeface="Arial"/>
                <a:cs typeface="Arial"/>
                <a:sym typeface="Arial"/>
                <a:rtl val="0"/>
              </a:rPr>
              <a:t>the public domain </a:t>
            </a:r>
            <a:endParaRPr lang="en-US" sz="2800" b="0" i="0" u="none" strike="noStrike" cap="none" baseline="0" dirty="0" smtClean="0">
              <a:solidFill>
                <a:srgbClr val="000000"/>
              </a:solidFill>
              <a:latin typeface="Arial"/>
              <a:ea typeface="Arial"/>
              <a:cs typeface="Arial"/>
              <a:sym typeface="Arial"/>
              <a:rtl val="0"/>
            </a:endParaRPr>
          </a:p>
          <a:p>
            <a:pPr marL="635000" marR="0" lvl="1" indent="0" algn="l" rtl="0">
              <a:lnSpc>
                <a:spcPct val="100000"/>
              </a:lnSpc>
              <a:spcBef>
                <a:spcPts val="560"/>
              </a:spcBef>
              <a:spcAft>
                <a:spcPts val="0"/>
              </a:spcAft>
              <a:buClr>
                <a:schemeClr val="dk1"/>
              </a:buClr>
              <a:buSzPct val="25000"/>
              <a:buFont typeface="Arial"/>
              <a:buNone/>
            </a:pPr>
            <a:r>
              <a:rPr lang="en-US" dirty="0">
                <a:solidFill>
                  <a:srgbClr val="000000"/>
                </a:solidFill>
                <a:latin typeface="Arial"/>
                <a:ea typeface="Arial"/>
                <a:cs typeface="Arial"/>
                <a:sym typeface="Arial"/>
                <a:rtl val="0"/>
              </a:rPr>
              <a:t>	</a:t>
            </a:r>
            <a:r>
              <a:rPr lang="en-US" dirty="0" smtClean="0">
                <a:solidFill>
                  <a:srgbClr val="000000"/>
                </a:solidFill>
                <a:latin typeface="Arial"/>
                <a:ea typeface="Arial"/>
                <a:cs typeface="Arial"/>
                <a:sym typeface="Arial"/>
                <a:rtl val="0"/>
              </a:rPr>
              <a:t>			</a:t>
            </a:r>
            <a:r>
              <a:rPr lang="en-US" sz="3600" b="0" i="0" u="none" strike="noStrike" cap="none" baseline="0" dirty="0" smtClean="0">
                <a:solidFill>
                  <a:srgbClr val="000000"/>
                </a:solidFill>
                <a:latin typeface="Arial"/>
                <a:ea typeface="Arial"/>
                <a:cs typeface="Arial"/>
                <a:sym typeface="Arial"/>
                <a:rtl val="0"/>
              </a:rPr>
              <a:t>OR</a:t>
            </a:r>
          </a:p>
          <a:p>
            <a:pPr marL="635000" marR="0" lvl="1" indent="0" algn="ctr" rtl="0">
              <a:lnSpc>
                <a:spcPct val="100000"/>
              </a:lnSpc>
              <a:spcBef>
                <a:spcPts val="560"/>
              </a:spcBef>
              <a:spcAft>
                <a:spcPts val="0"/>
              </a:spcAft>
              <a:buClr>
                <a:schemeClr val="dk1"/>
              </a:buClr>
              <a:buSzPct val="25000"/>
              <a:buFont typeface="Arial"/>
              <a:buNone/>
            </a:pPr>
            <a:r>
              <a:rPr lang="en-US" sz="2800" b="0" i="0" u="none" strike="noStrike" cap="none" baseline="0" dirty="0" smtClean="0">
                <a:solidFill>
                  <a:srgbClr val="000000"/>
                </a:solidFill>
                <a:latin typeface="Arial"/>
                <a:ea typeface="Arial"/>
                <a:cs typeface="Arial"/>
                <a:sym typeface="Arial"/>
                <a:rtl val="0"/>
              </a:rPr>
              <a:t>have </a:t>
            </a:r>
            <a:r>
              <a:rPr lang="en-US" sz="2800" b="0" i="0" u="none" strike="noStrike" cap="none" baseline="0" dirty="0">
                <a:solidFill>
                  <a:srgbClr val="000000"/>
                </a:solidFill>
                <a:latin typeface="Arial"/>
                <a:ea typeface="Arial"/>
                <a:cs typeface="Arial"/>
                <a:sym typeface="Arial"/>
                <a:rtl val="0"/>
              </a:rPr>
              <a:t>been released under an intellectual property </a:t>
            </a:r>
            <a:r>
              <a:rPr lang="en-US" sz="2800" b="0" i="0" u="none" strike="noStrike" cap="none" baseline="0" dirty="0" smtClean="0">
                <a:solidFill>
                  <a:srgbClr val="000000"/>
                </a:solidFill>
                <a:latin typeface="Arial"/>
                <a:ea typeface="Arial"/>
                <a:cs typeface="Arial"/>
                <a:sym typeface="Arial"/>
                <a:rtl val="0"/>
              </a:rPr>
              <a:t>license </a:t>
            </a:r>
          </a:p>
          <a:p>
            <a:pPr marL="635000" marR="0" lvl="1" indent="0" algn="ctr" rtl="0">
              <a:lnSpc>
                <a:spcPct val="100000"/>
              </a:lnSpc>
              <a:spcBef>
                <a:spcPts val="560"/>
              </a:spcBef>
              <a:spcAft>
                <a:spcPts val="0"/>
              </a:spcAft>
              <a:buClr>
                <a:schemeClr val="dk1"/>
              </a:buClr>
              <a:buSzPct val="25000"/>
              <a:buFont typeface="Arial"/>
              <a:buNone/>
            </a:pPr>
            <a:r>
              <a:rPr lang="en-US" sz="2800" b="0" i="0" u="none" strike="noStrike" cap="none" baseline="0" dirty="0" smtClean="0">
                <a:solidFill>
                  <a:schemeClr val="accent3"/>
                </a:solidFill>
                <a:latin typeface="Arial"/>
                <a:ea typeface="Arial"/>
                <a:cs typeface="Arial"/>
                <a:sym typeface="Arial"/>
                <a:rtl val="0"/>
              </a:rPr>
              <a:t>permitting their free use</a:t>
            </a:r>
            <a:r>
              <a:rPr lang="en-US" sz="2800" b="0" i="0" u="none" strike="noStrike" cap="none" dirty="0" smtClean="0">
                <a:solidFill>
                  <a:schemeClr val="accent3"/>
                </a:solidFill>
                <a:latin typeface="Arial"/>
                <a:ea typeface="Arial"/>
                <a:cs typeface="Arial"/>
                <a:sym typeface="Arial"/>
                <a:rtl val="0"/>
              </a:rPr>
              <a:t> and repurposing.</a:t>
            </a:r>
            <a:endParaRPr lang="en-US" sz="2800" b="0" i="0" u="none" strike="noStrike" cap="none" baseline="0" dirty="0">
              <a:solidFill>
                <a:schemeClr val="accent3"/>
              </a:solidFill>
              <a:latin typeface="Arial"/>
              <a:ea typeface="Arial"/>
              <a:cs typeface="Arial"/>
              <a:sym typeface="Arial"/>
              <a:rtl val="0"/>
            </a:endParaRPr>
          </a:p>
        </p:txBody>
      </p:sp>
      <p:pic>
        <p:nvPicPr>
          <p:cNvPr id="76" name="Shape 7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129659" y="4772866"/>
            <a:ext cx="1524000" cy="1626990"/>
          </a:xfrm>
          <a:prstGeom prst="rect">
            <a:avLst/>
          </a:prstGeom>
          <a:noFill/>
          <a:ln>
            <a:noFill/>
          </a:ln>
        </p:spPr>
      </p:pic>
      <p:sp>
        <p:nvSpPr>
          <p:cNvPr id="77" name="Shape 77"/>
          <p:cNvSpPr/>
          <p:nvPr/>
        </p:nvSpPr>
        <p:spPr>
          <a:xfrm>
            <a:off x="4038600" y="6399856"/>
            <a:ext cx="1996059"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baseline="0" dirty="0">
                <a:solidFill>
                  <a:srgbClr val="000000"/>
                </a:solidFill>
                <a:latin typeface="Arial"/>
                <a:ea typeface="Arial"/>
                <a:cs typeface="Arial"/>
                <a:sym typeface="Arial"/>
                <a:rtl val="0"/>
              </a:rPr>
              <a:t>cc-by </a:t>
            </a:r>
            <a:r>
              <a:rPr lang="en-US" sz="1400" b="0" i="0" u="none" strike="noStrike" cap="none" baseline="0" dirty="0" err="1">
                <a:solidFill>
                  <a:srgbClr val="000000"/>
                </a:solidFill>
                <a:latin typeface="Arial"/>
                <a:ea typeface="Arial"/>
                <a:cs typeface="Arial"/>
                <a:sym typeface="Arial"/>
                <a:rtl val="0"/>
              </a:rPr>
              <a:t>donkyhotey</a:t>
            </a:r>
            <a:r>
              <a:rPr lang="en-US" sz="1400" b="0" i="0" u="none" strike="noStrike" cap="none" baseline="0" dirty="0">
                <a:solidFill>
                  <a:srgbClr val="000000"/>
                </a:solidFill>
                <a:latin typeface="Arial"/>
                <a:ea typeface="Arial"/>
                <a:cs typeface="Arial"/>
                <a:sym typeface="Arial"/>
                <a:rtl val="0"/>
              </a:rPr>
              <a:t>/</a:t>
            </a:r>
            <a:r>
              <a:rPr lang="en-US" sz="1400" b="0" i="0" u="none" strike="noStrike" cap="none" baseline="0" dirty="0" err="1">
                <a:solidFill>
                  <a:srgbClr val="000000"/>
                </a:solidFill>
                <a:latin typeface="Arial"/>
                <a:ea typeface="Arial"/>
                <a:cs typeface="Arial"/>
                <a:sym typeface="Arial"/>
                <a:rtl val="0"/>
              </a:rPr>
              <a:t>flickr</a:t>
            </a:r>
            <a:endParaRPr lang="en-US" sz="1400" b="0" i="0" u="none" strike="noStrike" cap="none" baseline="0" dirty="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3927732118"/>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Trebuchet MS"/>
              <a:buNone/>
            </a:pPr>
            <a:r>
              <a:rPr lang="en-US" sz="4000" b="0" i="0" u="none" strike="noStrike" cap="none" baseline="0">
                <a:solidFill>
                  <a:srgbClr val="000000"/>
                </a:solidFill>
                <a:latin typeface="Arial"/>
                <a:ea typeface="Arial"/>
                <a:cs typeface="Arial"/>
                <a:sym typeface="Arial"/>
                <a:rtl val="0"/>
              </a:rPr>
              <a:t>Examples</a:t>
            </a:r>
          </a:p>
        </p:txBody>
      </p:sp>
      <p:sp>
        <p:nvSpPr>
          <p:cNvPr id="85" name="Shape 85"/>
          <p:cNvSpPr txBox="1">
            <a:spLocks noGrp="1"/>
          </p:cNvSpPr>
          <p:nvPr>
            <p:ph type="body" idx="1"/>
          </p:nvPr>
        </p:nvSpPr>
        <p:spPr>
          <a:xfrm>
            <a:off x="533400" y="1430337"/>
            <a:ext cx="7772400" cy="4495800"/>
          </a:xfrm>
          <a:prstGeom prst="rect">
            <a:avLst/>
          </a:prstGeom>
          <a:noFill/>
          <a:ln>
            <a:noFill/>
          </a:ln>
        </p:spPr>
        <p:txBody>
          <a:bodyPr lIns="91425" tIns="91425" rIns="91425" bIns="91425" anchor="t" anchorCtr="0">
            <a:noAutofit/>
          </a:bodyPr>
          <a:lstStyle/>
          <a:p>
            <a:pPr marL="342900" marR="0" lvl="0" indent="-139700" algn="l" rtl="0">
              <a:lnSpc>
                <a:spcPct val="75000"/>
              </a:lnSpc>
              <a:spcBef>
                <a:spcPts val="640"/>
              </a:spcBef>
              <a:spcAft>
                <a:spcPts val="0"/>
              </a:spcAft>
              <a:buClr>
                <a:schemeClr val="dk1"/>
              </a:buClr>
              <a:buSzPct val="100000"/>
              <a:buFont typeface="Arial"/>
              <a:buChar char="•"/>
            </a:pPr>
            <a:endParaRPr lang="en-US" sz="2800" b="0" i="0" u="none" strike="noStrike" cap="none" baseline="0" dirty="0" smtClean="0">
              <a:solidFill>
                <a:srgbClr val="000000"/>
              </a:solidFill>
              <a:latin typeface="Arial"/>
              <a:ea typeface="Arial"/>
              <a:cs typeface="Arial"/>
              <a:sym typeface="Arial"/>
            </a:endParaRPr>
          </a:p>
          <a:p>
            <a:pPr marL="342900" marR="0" lvl="0" indent="-139700" algn="l" rtl="0">
              <a:lnSpc>
                <a:spcPct val="75000"/>
              </a:lnSpc>
              <a:spcBef>
                <a:spcPts val="640"/>
              </a:spcBef>
              <a:spcAft>
                <a:spcPts val="0"/>
              </a:spcAft>
              <a:buClr>
                <a:schemeClr val="dk1"/>
              </a:buClr>
              <a:buSzPct val="100000"/>
              <a:buFont typeface="Arial"/>
              <a:buChar char="•"/>
            </a:pPr>
            <a:endParaRPr lang="en-US" sz="2800" dirty="0">
              <a:solidFill>
                <a:srgbClr val="000000"/>
              </a:solidFill>
              <a:latin typeface="Arial"/>
              <a:ea typeface="Arial"/>
              <a:cs typeface="Arial"/>
              <a:sym typeface="Arial"/>
            </a:endParaRPr>
          </a:p>
          <a:p>
            <a:pPr marL="342900" marR="0" lvl="0" indent="-139700" algn="l" rtl="0">
              <a:lnSpc>
                <a:spcPct val="75000"/>
              </a:lnSpc>
              <a:spcBef>
                <a:spcPts val="640"/>
              </a:spcBef>
              <a:spcAft>
                <a:spcPts val="0"/>
              </a:spcAft>
              <a:buClr>
                <a:schemeClr val="dk1"/>
              </a:buClr>
              <a:buSzPct val="100000"/>
              <a:buFont typeface="Arial"/>
              <a:buChar char="•"/>
            </a:pPr>
            <a:r>
              <a:rPr lang="en-US" sz="2800" dirty="0" smtClean="0"/>
              <a:t>Lesson </a:t>
            </a:r>
            <a:r>
              <a:rPr lang="en-US" sz="2800" dirty="0"/>
              <a:t>plans</a:t>
            </a:r>
          </a:p>
          <a:p>
            <a:pPr marL="342900" marR="0" lvl="0" indent="-139700" algn="l" rtl="0">
              <a:lnSpc>
                <a:spcPct val="75000"/>
              </a:lnSpc>
              <a:spcBef>
                <a:spcPts val="640"/>
              </a:spcBef>
              <a:spcAft>
                <a:spcPts val="0"/>
              </a:spcAft>
              <a:buClr>
                <a:schemeClr val="dk1"/>
              </a:buClr>
              <a:buSzPct val="100000"/>
              <a:buFont typeface="Arial"/>
              <a:buChar char="•"/>
            </a:pPr>
            <a:r>
              <a:rPr lang="en-US" sz="2800" dirty="0"/>
              <a:t> Open Courseware</a:t>
            </a:r>
          </a:p>
          <a:p>
            <a:pPr marL="342900" marR="0" lvl="0" indent="-139700" algn="l" rtl="0">
              <a:lnSpc>
                <a:spcPct val="75000"/>
              </a:lnSpc>
              <a:spcBef>
                <a:spcPts val="640"/>
              </a:spcBef>
              <a:spcAft>
                <a:spcPts val="0"/>
              </a:spcAft>
              <a:buClr>
                <a:schemeClr val="dk1"/>
              </a:buClr>
              <a:buSzPct val="100000"/>
              <a:buFont typeface="Arial"/>
              <a:buChar char="•"/>
            </a:pPr>
            <a:r>
              <a:rPr lang="en-US" sz="2800" b="0" i="0" u="none" strike="noStrike" cap="none" baseline="0" dirty="0">
                <a:solidFill>
                  <a:srgbClr val="000000"/>
                </a:solidFill>
                <a:latin typeface="Arial"/>
                <a:ea typeface="Arial"/>
                <a:cs typeface="Arial"/>
                <a:sym typeface="Arial"/>
                <a:rtl val="0"/>
              </a:rPr>
              <a:t> Open textbooks</a:t>
            </a:r>
          </a:p>
          <a:p>
            <a:pPr marL="342900" marR="0" lvl="0" indent="-139700" algn="l" rtl="0">
              <a:lnSpc>
                <a:spcPct val="75000"/>
              </a:lnSpc>
              <a:spcBef>
                <a:spcPts val="640"/>
              </a:spcBef>
              <a:spcAft>
                <a:spcPts val="0"/>
              </a:spcAft>
              <a:buClr>
                <a:schemeClr val="dk1"/>
              </a:buClr>
              <a:buSzPct val="100000"/>
              <a:buFont typeface="Arial"/>
              <a:buChar char="•"/>
            </a:pPr>
            <a:r>
              <a:rPr lang="en-US" sz="2800" b="0" i="0" u="none" strike="noStrike" cap="none" baseline="0" dirty="0">
                <a:solidFill>
                  <a:srgbClr val="000000"/>
                </a:solidFill>
                <a:latin typeface="Arial"/>
                <a:ea typeface="Arial"/>
                <a:cs typeface="Arial"/>
                <a:sym typeface="Arial"/>
                <a:rtl val="0"/>
              </a:rPr>
              <a:t> Videos</a:t>
            </a:r>
          </a:p>
          <a:p>
            <a:pPr marL="342900" marR="0" lvl="0" indent="-139700" algn="l" rtl="0">
              <a:lnSpc>
                <a:spcPct val="75000"/>
              </a:lnSpc>
              <a:spcBef>
                <a:spcPts val="640"/>
              </a:spcBef>
              <a:spcAft>
                <a:spcPts val="0"/>
              </a:spcAft>
              <a:buClr>
                <a:schemeClr val="dk1"/>
              </a:buClr>
              <a:buSzPct val="100000"/>
              <a:buFont typeface="Arial"/>
              <a:buChar char="•"/>
            </a:pPr>
            <a:r>
              <a:rPr lang="en-US" sz="2800" b="0" i="0" u="none" strike="noStrike" cap="none" baseline="0" dirty="0">
                <a:solidFill>
                  <a:srgbClr val="000000"/>
                </a:solidFill>
                <a:latin typeface="Arial"/>
                <a:ea typeface="Arial"/>
                <a:cs typeface="Arial"/>
                <a:sym typeface="Arial"/>
                <a:rtl val="0"/>
              </a:rPr>
              <a:t> Images</a:t>
            </a:r>
          </a:p>
          <a:p>
            <a:pPr marL="342900" marR="0" lvl="0" indent="-139700" algn="l" rtl="0">
              <a:lnSpc>
                <a:spcPct val="75000"/>
              </a:lnSpc>
              <a:spcBef>
                <a:spcPts val="640"/>
              </a:spcBef>
              <a:spcAft>
                <a:spcPts val="0"/>
              </a:spcAft>
              <a:buClr>
                <a:schemeClr val="dk1"/>
              </a:buClr>
              <a:buSzPct val="100000"/>
              <a:buFont typeface="Arial"/>
              <a:buChar char="•"/>
            </a:pPr>
            <a:r>
              <a:rPr lang="en-US" sz="2800" b="0" i="0" u="none" strike="noStrike" cap="none" baseline="0" dirty="0">
                <a:solidFill>
                  <a:srgbClr val="000000"/>
                </a:solidFill>
                <a:latin typeface="Arial"/>
                <a:ea typeface="Arial"/>
                <a:cs typeface="Arial"/>
                <a:sym typeface="Arial"/>
                <a:rtl val="0"/>
              </a:rPr>
              <a:t> Tests</a:t>
            </a:r>
          </a:p>
          <a:p>
            <a:pPr marL="342900" marR="0" lvl="0" indent="-139700" algn="l" rtl="0">
              <a:lnSpc>
                <a:spcPct val="75000"/>
              </a:lnSpc>
              <a:spcBef>
                <a:spcPts val="640"/>
              </a:spcBef>
              <a:spcAft>
                <a:spcPts val="0"/>
              </a:spcAft>
              <a:buClr>
                <a:schemeClr val="dk1"/>
              </a:buClr>
              <a:buSzPct val="100000"/>
              <a:buFont typeface="Arial"/>
              <a:buChar char="•"/>
            </a:pPr>
            <a:r>
              <a:rPr lang="en-US" sz="2800" b="0" i="0" u="none" strike="noStrike" cap="none" baseline="0" dirty="0">
                <a:solidFill>
                  <a:srgbClr val="000000"/>
                </a:solidFill>
                <a:latin typeface="Arial"/>
                <a:ea typeface="Arial"/>
                <a:cs typeface="Arial"/>
                <a:sym typeface="Arial"/>
                <a:rtl val="0"/>
              </a:rPr>
              <a:t> Software</a:t>
            </a:r>
          </a:p>
          <a:p>
            <a:pPr marL="342900" marR="0" lvl="0" indent="-139700" algn="l" rtl="0">
              <a:lnSpc>
                <a:spcPct val="75000"/>
              </a:lnSpc>
              <a:spcBef>
                <a:spcPts val="640"/>
              </a:spcBef>
              <a:spcAft>
                <a:spcPts val="0"/>
              </a:spcAft>
              <a:buClr>
                <a:schemeClr val="dk1"/>
              </a:buClr>
              <a:buSzPct val="100000"/>
              <a:buFont typeface="Arial"/>
              <a:buChar char="•"/>
            </a:pPr>
            <a:r>
              <a:rPr lang="en-US" sz="2800" b="0" i="0" u="none" strike="noStrike" cap="none" baseline="0" dirty="0">
                <a:solidFill>
                  <a:srgbClr val="000000"/>
                </a:solidFill>
                <a:latin typeface="Arial"/>
                <a:ea typeface="Arial"/>
                <a:cs typeface="Arial"/>
                <a:sym typeface="Arial"/>
                <a:rtl val="0"/>
              </a:rPr>
              <a:t> </a:t>
            </a:r>
            <a:r>
              <a:rPr lang="en-US" sz="2800" dirty="0">
                <a:rtl val="0"/>
              </a:rPr>
              <a:t>T</a:t>
            </a:r>
            <a:r>
              <a:rPr lang="en-US" sz="2800" b="0" i="0" u="none" strike="noStrike" cap="none" baseline="0" dirty="0">
                <a:solidFill>
                  <a:srgbClr val="000000"/>
                </a:solidFill>
                <a:latin typeface="Arial"/>
                <a:ea typeface="Arial"/>
                <a:cs typeface="Arial"/>
                <a:sym typeface="Arial"/>
                <a:rtl val="0"/>
              </a:rPr>
              <a:t>ools, materials, or techniques to </a:t>
            </a:r>
            <a:r>
              <a:rPr lang="en-US" sz="2800" dirty="0" smtClean="0">
                <a:rtl val="0"/>
              </a:rPr>
              <a:t>access</a:t>
            </a:r>
          </a:p>
          <a:p>
            <a:pPr marL="203200" marR="0" lvl="0" indent="0" algn="l" rtl="0">
              <a:lnSpc>
                <a:spcPct val="75000"/>
              </a:lnSpc>
              <a:spcBef>
                <a:spcPts val="640"/>
              </a:spcBef>
              <a:spcAft>
                <a:spcPts val="0"/>
              </a:spcAft>
              <a:buClr>
                <a:schemeClr val="dk1"/>
              </a:buClr>
              <a:buSzPct val="100000"/>
              <a:buNone/>
            </a:pPr>
            <a:r>
              <a:rPr lang="en-US" sz="2800" b="0" i="0" u="none" strike="noStrike" cap="none" baseline="0" dirty="0" smtClean="0">
                <a:solidFill>
                  <a:srgbClr val="000000"/>
                </a:solidFill>
                <a:latin typeface="Arial"/>
                <a:ea typeface="Arial"/>
                <a:cs typeface="Arial"/>
                <a:sym typeface="Arial"/>
                <a:rtl val="0"/>
              </a:rPr>
              <a:t>   knowledge </a:t>
            </a:r>
            <a:r>
              <a:rPr lang="en-US" sz="2800" b="0" i="0" u="none" strike="noStrike" cap="none" baseline="0" dirty="0">
                <a:solidFill>
                  <a:srgbClr val="000000"/>
                </a:solidFill>
                <a:latin typeface="Arial"/>
                <a:ea typeface="Arial"/>
                <a:cs typeface="Arial"/>
                <a:sym typeface="Arial"/>
                <a:rtl val="0"/>
              </a:rPr>
              <a:t>freel</a:t>
            </a:r>
            <a:r>
              <a:rPr lang="en-US" sz="2800" dirty="0">
                <a:rtl val="0"/>
              </a:rPr>
              <a:t>y</a:t>
            </a:r>
          </a:p>
        </p:txBody>
      </p:sp>
      <p:sp>
        <p:nvSpPr>
          <p:cNvPr id="86" name="Shape 8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Font typeface="Arial"/>
              <a:buNone/>
            </a:pPr>
            <a:endParaRPr sz="1200" b="0" i="0" u="none" strike="noStrike" cap="none" baseline="0">
              <a:solidFill>
                <a:srgbClr val="898989"/>
              </a:solidFill>
              <a:latin typeface="Arial"/>
              <a:ea typeface="Arial"/>
              <a:cs typeface="Arial"/>
              <a:sym typeface="Arial"/>
              <a:rtl val="0"/>
            </a:endParaRPr>
          </a:p>
        </p:txBody>
      </p:sp>
      <p:pic>
        <p:nvPicPr>
          <p:cNvPr id="88" name="Shape 88"/>
          <p:cNvPicPr preferRelativeResize="0"/>
          <p:nvPr/>
        </p:nvPicPr>
        <p:blipFill rotWithShape="1">
          <a:blip r:embed="rId3">
            <a:alphaModFix/>
          </a:blip>
          <a:srcRect/>
          <a:stretch/>
        </p:blipFill>
        <p:spPr>
          <a:xfrm>
            <a:off x="5740400" y="1417637"/>
            <a:ext cx="1219200" cy="1600199"/>
          </a:xfrm>
          <a:prstGeom prst="rect">
            <a:avLst/>
          </a:prstGeom>
          <a:noFill/>
          <a:ln>
            <a:noFill/>
          </a:ln>
        </p:spPr>
      </p:pic>
      <p:pic>
        <p:nvPicPr>
          <p:cNvPr id="89" name="Shape 89"/>
          <p:cNvPicPr preferRelativeResize="0"/>
          <p:nvPr/>
        </p:nvPicPr>
        <p:blipFill rotWithShape="1">
          <a:blip r:embed="rId4">
            <a:alphaModFix/>
          </a:blip>
          <a:srcRect/>
          <a:stretch/>
        </p:blipFill>
        <p:spPr>
          <a:xfrm>
            <a:off x="2963699" y="6137200"/>
            <a:ext cx="3562500" cy="438299"/>
          </a:xfrm>
          <a:prstGeom prst="rect">
            <a:avLst/>
          </a:prstGeom>
          <a:noFill/>
          <a:ln>
            <a:noFill/>
          </a:ln>
        </p:spPr>
      </p:pic>
      <p:pic>
        <p:nvPicPr>
          <p:cNvPr id="90" name="Shape 90"/>
          <p:cNvPicPr preferRelativeResize="0"/>
          <p:nvPr/>
        </p:nvPicPr>
        <p:blipFill rotWithShape="1">
          <a:blip r:embed="rId5">
            <a:alphaModFix/>
          </a:blip>
          <a:srcRect/>
          <a:stretch/>
        </p:blipFill>
        <p:spPr>
          <a:xfrm>
            <a:off x="3276600" y="3743673"/>
            <a:ext cx="3249599" cy="838199"/>
          </a:xfrm>
          <a:prstGeom prst="rect">
            <a:avLst/>
          </a:prstGeom>
          <a:noFill/>
          <a:ln>
            <a:noFill/>
          </a:ln>
        </p:spPr>
      </p:pic>
      <p:pic>
        <p:nvPicPr>
          <p:cNvPr id="12" name="Picture 11" descr="openstax_hist.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781800" y="2102656"/>
            <a:ext cx="1219200" cy="1575581"/>
          </a:xfrm>
          <a:prstGeom prst="rect">
            <a:avLst/>
          </a:prstGeom>
        </p:spPr>
      </p:pic>
    </p:spTree>
    <p:extLst>
      <p:ext uri="{BB962C8B-B14F-4D97-AF65-F5344CB8AC3E}">
        <p14:creationId xmlns:p14="http://schemas.microsoft.com/office/powerpoint/2010/main" val="1326670089"/>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Theme1">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ET-1080-Rainbow-Template">
  <a:themeElements>
    <a:clrScheme name="OU Brand - IET set">
      <a:dk1>
        <a:srgbClr val="404040"/>
      </a:dk1>
      <a:lt1>
        <a:sysClr val="window" lastClr="FFFFFF"/>
      </a:lt1>
      <a:dk2>
        <a:srgbClr val="296E8F"/>
      </a:dk2>
      <a:lt2>
        <a:srgbClr val="E05311"/>
      </a:lt2>
      <a:accent1>
        <a:srgbClr val="C2DCE8"/>
      </a:accent1>
      <a:accent2>
        <a:srgbClr val="5C2400"/>
      </a:accent2>
      <a:accent3>
        <a:srgbClr val="F4C400"/>
      </a:accent3>
      <a:accent4>
        <a:srgbClr val="00B0AC"/>
      </a:accent4>
      <a:accent5>
        <a:srgbClr val="C10031"/>
      </a:accent5>
      <a:accent6>
        <a:srgbClr val="624E00"/>
      </a:accent6>
      <a:hlink>
        <a:srgbClr val="000000"/>
      </a:hlink>
      <a:folHlink>
        <a:srgbClr val="B8A7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16790</TotalTime>
  <Words>2517</Words>
  <Application>Microsoft Macintosh PowerPoint</Application>
  <PresentationFormat>On-screen Show (4:3)</PresentationFormat>
  <Paragraphs>432</Paragraphs>
  <Slides>53</Slides>
  <Notes>35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53</vt:i4>
      </vt:variant>
    </vt:vector>
  </HeadingPairs>
  <TitlesOfParts>
    <vt:vector size="63" baseType="lpstr">
      <vt:lpstr>Calibri</vt:lpstr>
      <vt:lpstr>Century Schoolbook</vt:lpstr>
      <vt:lpstr>Heading 1</vt:lpstr>
      <vt:lpstr>ＭＳ Ｐゴシック</vt:lpstr>
      <vt:lpstr>Noto Symbol</vt:lpstr>
      <vt:lpstr>Trebuchet MS</vt:lpstr>
      <vt:lpstr>Wingdings</vt:lpstr>
      <vt:lpstr>Arial</vt:lpstr>
      <vt:lpstr>Theme1</vt:lpstr>
      <vt:lpstr>IET-1080-Rainbow-Template</vt:lpstr>
      <vt:lpstr>PowerPoint Presentation</vt:lpstr>
      <vt:lpstr>Welcome</vt:lpstr>
      <vt:lpstr>      Community College Consortium for OER</vt:lpstr>
      <vt:lpstr>      250+ Colleges in 21 States  &amp; Provinces</vt:lpstr>
      <vt:lpstr>Agenda</vt:lpstr>
      <vt:lpstr>OER Quiz </vt:lpstr>
      <vt:lpstr>Are all Open Educational  Resources in the Public Domain?</vt:lpstr>
      <vt:lpstr>Open Educational Resources</vt:lpstr>
      <vt:lpstr>Examples</vt:lpstr>
      <vt:lpstr>Are eBooks the same as open textbooks?</vt:lpstr>
      <vt:lpstr>ebook vs. Open Textbooks</vt:lpstr>
      <vt:lpstr>By what % have textbook prices risen in the last 12 years?</vt:lpstr>
      <vt:lpstr>PowerPoint Presentation</vt:lpstr>
      <vt:lpstr>Student Impact</vt:lpstr>
      <vt:lpstr>Taxpayer Impact</vt:lpstr>
      <vt:lpstr>Solution:  Open Educational Resources</vt:lpstr>
      <vt:lpstr>CA State Funding Available</vt:lpstr>
      <vt:lpstr>Education is about Sharing</vt:lpstr>
      <vt:lpstr>PowerPoint Presentation</vt:lpstr>
      <vt:lpstr>Creative Commons Licenses</vt:lpstr>
      <vt:lpstr>Over 1 Billion Licensed Works</vt:lpstr>
      <vt:lpstr>Faculty Choice</vt:lpstr>
      <vt:lpstr>Steps to Adopt  Open Educational Resources</vt:lpstr>
      <vt:lpstr>Openly Licensed Materials</vt:lpstr>
      <vt:lpstr>OER in STEM Disciplines</vt:lpstr>
      <vt:lpstr>Peer Reviewed OER Sites</vt:lpstr>
      <vt:lpstr>  </vt:lpstr>
      <vt:lpstr>Peer Reviewed Open Textbooks</vt:lpstr>
      <vt:lpstr>Faculty Adoption Showcases</vt:lpstr>
      <vt:lpstr>PowerPoint Presentation</vt:lpstr>
      <vt:lpstr>Open Textbook Adoption</vt:lpstr>
      <vt:lpstr>Open Textbook Library</vt:lpstr>
      <vt:lpstr> Teamwork  </vt:lpstr>
      <vt:lpstr>Share your impressions of the OER including the open license type</vt:lpstr>
      <vt:lpstr>Steps to Adopt  Open Educational Resources</vt:lpstr>
      <vt:lpstr>Adopt and Use</vt:lpstr>
      <vt:lpstr>Work with stakeholders</vt:lpstr>
      <vt:lpstr>College Bookstores</vt:lpstr>
      <vt:lpstr>Student Access</vt:lpstr>
      <vt:lpstr>Remix OER?</vt:lpstr>
      <vt:lpstr>Group Discussion</vt:lpstr>
      <vt:lpstr>Steps to Adopt  Open Educational Resources</vt:lpstr>
      <vt:lpstr>PowerPoint Presentation</vt:lpstr>
      <vt:lpstr>Plan for Success</vt:lpstr>
      <vt:lpstr>Open Textbook Project</vt:lpstr>
      <vt:lpstr>PowerPoint Presentation</vt:lpstr>
      <vt:lpstr>OER Research</vt:lpstr>
      <vt:lpstr>PowerPoint Presentation</vt:lpstr>
      <vt:lpstr>16 faculty shared  perceptions about their use of OER</vt:lpstr>
      <vt:lpstr>PowerPoint Presentation</vt:lpstr>
      <vt:lpstr>PowerPoint Presentation</vt:lpstr>
      <vt:lpstr>PowerPoint Presentation</vt:lpstr>
      <vt:lpstr>Join our Community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DANIX</dc:creator>
  <cp:lastModifiedBy>Microsoft Office User</cp:lastModifiedBy>
  <cp:revision>277</cp:revision>
  <dcterms:created xsi:type="dcterms:W3CDTF">2014-06-18T06:41:39Z</dcterms:created>
  <dcterms:modified xsi:type="dcterms:W3CDTF">2016-08-02T19:26:57Z</dcterms:modified>
</cp:coreProperties>
</file>